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18288000" cy="10287000"/>
  <p:notesSz cx="6858000" cy="9144000"/>
  <p:embeddedFontLst>
    <p:embeddedFont>
      <p:font typeface="Be Vietnam" pitchFamily="2" charset="77"/>
      <p:regular r:id="rId16"/>
    </p:embeddedFont>
    <p:embeddedFont>
      <p:font typeface="Be Vietnam Ultra-Bold" pitchFamily="2" charset="77"/>
      <p:regular r:id="rId17"/>
      <p:bold r:id="rId18"/>
    </p:embeddedFont>
    <p:embeddedFont>
      <p:font typeface="Canva Sans" panose="020B0503030501040103" pitchFamily="34" charset="0"/>
      <p:regular r:id="rId19"/>
    </p:embeddedFont>
    <p:embeddedFont>
      <p:font typeface="Canva Sans Bold" panose="020B0803030501040103" pitchFamily="34" charset="0"/>
      <p:regular r:id="rId20"/>
      <p:bold r:id="rId21"/>
    </p:embeddedFont>
    <p:embeddedFont>
      <p:font typeface="Open Sauce" pitchFamily="2" charset="77"/>
      <p:regular r:id="rId22"/>
    </p:embeddedFont>
    <p:embeddedFont>
      <p:font typeface="Poppins" pitchFamily="2" charset="77"/>
      <p:regular r:id="rId23"/>
      <p:bold r:id="rId24"/>
      <p:italic r:id="rId25"/>
      <p:boldItalic r:id="rId26"/>
    </p:embeddedFont>
    <p:embeddedFont>
      <p:font typeface="Poppins Bold" pitchFamily="2" charset="77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7" autoAdjust="0"/>
    <p:restoredTop sz="94650" autoAdjust="0"/>
  </p:normalViewPr>
  <p:slideViewPr>
    <p:cSldViewPr>
      <p:cViewPr varScale="1">
        <p:scale>
          <a:sx n="56" d="100"/>
          <a:sy n="56" d="100"/>
        </p:scale>
        <p:origin x="224" y="9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34.png"/><Relationship Id="rId7" Type="http://schemas.openxmlformats.org/officeDocument/2006/relationships/image" Target="../media/image5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5.svg"/><Relationship Id="rId9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09247">
            <a:off x="-1737064" y="679537"/>
            <a:ext cx="4041745" cy="4114800"/>
          </a:xfrm>
          <a:custGeom>
            <a:avLst/>
            <a:gdLst/>
            <a:ahLst/>
            <a:cxnLst/>
            <a:rect l="l" t="t" r="r" b="b"/>
            <a:pathLst>
              <a:path w="4041745" h="4114800">
                <a:moveTo>
                  <a:pt x="0" y="0"/>
                </a:moveTo>
                <a:lnTo>
                  <a:pt x="4041745" y="0"/>
                </a:lnTo>
                <a:lnTo>
                  <a:pt x="40417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46437" y="1873629"/>
            <a:ext cx="4393195" cy="11988503"/>
          </a:xfrm>
          <a:custGeom>
            <a:avLst/>
            <a:gdLst/>
            <a:ahLst/>
            <a:cxnLst/>
            <a:rect l="l" t="t" r="r" b="b"/>
            <a:pathLst>
              <a:path w="4393195" h="11988503">
                <a:moveTo>
                  <a:pt x="0" y="0"/>
                </a:moveTo>
                <a:lnTo>
                  <a:pt x="4393195" y="0"/>
                </a:lnTo>
                <a:lnTo>
                  <a:pt x="4393195" y="11988504"/>
                </a:lnTo>
                <a:lnTo>
                  <a:pt x="0" y="11988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10055059" y="-62874"/>
            <a:ext cx="772289" cy="2183149"/>
          </a:xfrm>
          <a:custGeom>
            <a:avLst/>
            <a:gdLst/>
            <a:ahLst/>
            <a:cxnLst/>
            <a:rect l="l" t="t" r="r" b="b"/>
            <a:pathLst>
              <a:path w="772289" h="2183149">
                <a:moveTo>
                  <a:pt x="0" y="0"/>
                </a:moveTo>
                <a:lnTo>
                  <a:pt x="772289" y="0"/>
                </a:lnTo>
                <a:lnTo>
                  <a:pt x="772289" y="2183148"/>
                </a:lnTo>
                <a:lnTo>
                  <a:pt x="0" y="2183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338473" y="-2057400"/>
            <a:ext cx="4681937" cy="4114800"/>
          </a:xfrm>
          <a:custGeom>
            <a:avLst/>
            <a:gdLst/>
            <a:ahLst/>
            <a:cxnLst/>
            <a:rect l="l" t="t" r="r" b="b"/>
            <a:pathLst>
              <a:path w="4681937" h="4114800">
                <a:moveTo>
                  <a:pt x="0" y="0"/>
                </a:moveTo>
                <a:lnTo>
                  <a:pt x="4681936" y="0"/>
                </a:lnTo>
                <a:lnTo>
                  <a:pt x="46819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962602" y="7711243"/>
            <a:ext cx="4681937" cy="4114800"/>
          </a:xfrm>
          <a:custGeom>
            <a:avLst/>
            <a:gdLst/>
            <a:ahLst/>
            <a:cxnLst/>
            <a:rect l="l" t="t" r="r" b="b"/>
            <a:pathLst>
              <a:path w="4681937" h="4114800">
                <a:moveTo>
                  <a:pt x="0" y="0"/>
                </a:moveTo>
                <a:lnTo>
                  <a:pt x="4681936" y="0"/>
                </a:lnTo>
                <a:lnTo>
                  <a:pt x="46819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03570" y="2246732"/>
            <a:ext cx="10110708" cy="135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46"/>
              </a:lnSpc>
              <a:spcBef>
                <a:spcPct val="0"/>
              </a:spcBef>
            </a:pPr>
            <a:r>
              <a:rPr lang="en-US" sz="8033" b="1">
                <a:solidFill>
                  <a:srgbClr val="D13B53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Case Study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37398" y="5015122"/>
            <a:ext cx="11390422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Thoracoabdominal aortic aneurysm repair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679441" y="9220200"/>
            <a:ext cx="3698545" cy="177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1"/>
              </a:lnSpc>
            </a:pPr>
            <a:r>
              <a:rPr lang="en-US" sz="2022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Shadé Paul</a:t>
            </a:r>
          </a:p>
          <a:p>
            <a:pPr algn="l">
              <a:lnSpc>
                <a:spcPts val="2831"/>
              </a:lnSpc>
            </a:pPr>
            <a:r>
              <a:rPr lang="en-US" sz="2022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DUT - BHSC Student </a:t>
            </a:r>
          </a:p>
          <a:p>
            <a:pPr algn="l">
              <a:lnSpc>
                <a:spcPts val="2831"/>
              </a:lnSpc>
            </a:pPr>
            <a:r>
              <a:rPr lang="en-US" sz="2022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CMJAH</a:t>
            </a:r>
          </a:p>
          <a:p>
            <a:pPr algn="l">
              <a:lnSpc>
                <a:spcPts val="2831"/>
              </a:lnSpc>
            </a:pPr>
            <a:endParaRPr lang="en-US" sz="2022">
              <a:solidFill>
                <a:srgbClr val="D13B53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l">
              <a:lnSpc>
                <a:spcPts val="2831"/>
              </a:lnSpc>
              <a:spcBef>
                <a:spcPct val="0"/>
              </a:spcBef>
            </a:pPr>
            <a:endParaRPr lang="en-US" sz="2022">
              <a:solidFill>
                <a:srgbClr val="D13B53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B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227570" y="7415135"/>
            <a:ext cx="13832860" cy="17519189"/>
          </a:xfrm>
          <a:custGeom>
            <a:avLst/>
            <a:gdLst/>
            <a:ahLst/>
            <a:cxnLst/>
            <a:rect l="l" t="t" r="r" b="b"/>
            <a:pathLst>
              <a:path w="13832860" h="17519189">
                <a:moveTo>
                  <a:pt x="0" y="0"/>
                </a:moveTo>
                <a:lnTo>
                  <a:pt x="13832860" y="0"/>
                </a:lnTo>
                <a:lnTo>
                  <a:pt x="13832860" y="17519190"/>
                </a:lnTo>
                <a:lnTo>
                  <a:pt x="0" y="17519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2282442" y="1651602"/>
          <a:ext cx="14085401" cy="8103549"/>
        </p:xfrm>
        <a:graphic>
          <a:graphicData uri="http://schemas.openxmlformats.org/drawingml/2006/table">
            <a:tbl>
              <a:tblPr/>
              <a:tblGrid>
                <a:gridCol w="3961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4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8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16191">
                <a:tc>
                  <a:txBody>
                    <a:bodyPr/>
                    <a:lstStyle/>
                    <a:p>
                      <a:pPr algn="ctr">
                        <a:lnSpc>
                          <a:spcPts val="3674"/>
                        </a:lnSpc>
                        <a:defRPr/>
                      </a:pPr>
                      <a:r>
                        <a:rPr lang="en-US" sz="2624" b="1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Feature</a:t>
                      </a:r>
                      <a:endParaRPr lang="en-US" sz="1100"/>
                    </a:p>
                  </a:txBody>
                  <a:tcPr marL="177642" marR="177642" marT="177642" marB="177642" anchor="ctr">
                    <a:lnL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55"/>
                        </a:lnSpc>
                        <a:defRPr/>
                      </a:pPr>
                      <a:r>
                        <a:rPr lang="en-US" sz="2610" b="1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Conventional Approach (Kouchoukos 2012)</a:t>
                      </a:r>
                      <a:endParaRPr lang="en-US" sz="1100"/>
                    </a:p>
                    <a:p>
                      <a:pPr algn="ctr">
                        <a:lnSpc>
                          <a:spcPts val="4960"/>
                        </a:lnSpc>
                      </a:pPr>
                      <a:endParaRPr lang="en-US" sz="1100"/>
                    </a:p>
                  </a:txBody>
                  <a:tcPr marL="177642" marR="177642" marT="177642" marB="177642" anchor="ctr">
                    <a:lnL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16"/>
                        </a:lnSpc>
                        <a:defRPr/>
                      </a:pPr>
                      <a:r>
                        <a:rPr lang="en-US" sz="2797" b="1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Our Tailored Strategy</a:t>
                      </a:r>
                      <a:endParaRPr lang="en-US" sz="1100"/>
                    </a:p>
                    <a:p>
                      <a:pPr algn="ctr">
                        <a:lnSpc>
                          <a:spcPts val="2480"/>
                        </a:lnSpc>
                      </a:pPr>
                      <a:endParaRPr lang="en-US" sz="1100"/>
                    </a:p>
                  </a:txBody>
                  <a:tcPr marL="177642" marR="177642" marT="177642" marB="177642" anchor="ctr">
                    <a:lnL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1184">
                <a:tc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r>
                        <a:rPr lang="en-US" sz="2424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Core Technique</a:t>
                      </a:r>
                      <a:endParaRPr lang="en-US" sz="1100"/>
                    </a:p>
                    <a:p>
                      <a:pPr algn="ctr">
                        <a:lnSpc>
                          <a:spcPts val="3394"/>
                        </a:lnSpc>
                      </a:pPr>
                      <a:endParaRPr lang="en-US" sz="1100"/>
                    </a:p>
                  </a:txBody>
                  <a:tcPr marL="177642" marR="177642" marT="177642" marB="177642" anchor="ctr">
                    <a:lnL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r>
                        <a:rPr lang="en-US" sz="2424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Deep Hypothermic Circulatory Arrest (DHCA)</a:t>
                      </a:r>
                      <a:endParaRPr lang="en-US" sz="1100"/>
                    </a:p>
                    <a:p>
                      <a:pPr algn="ctr">
                        <a:lnSpc>
                          <a:spcPts val="3394"/>
                        </a:lnSpc>
                      </a:pPr>
                      <a:endParaRPr lang="en-US" sz="1100"/>
                    </a:p>
                  </a:txBody>
                  <a:tcPr marL="177642" marR="177642" marT="177642" marB="177642" anchor="ctr">
                    <a:lnL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r>
                        <a:rPr lang="en-US" sz="2424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Moderate Hypothermia + Continuous Perfusion</a:t>
                      </a:r>
                      <a:endParaRPr lang="en-US" sz="1100"/>
                    </a:p>
                    <a:p>
                      <a:pPr algn="ctr">
                        <a:lnSpc>
                          <a:spcPts val="3394"/>
                        </a:lnSpc>
                      </a:pPr>
                      <a:endParaRPr lang="en-US" sz="1100"/>
                    </a:p>
                  </a:txBody>
                  <a:tcPr marL="177642" marR="177642" marT="177642" marB="177642" anchor="ctr">
                    <a:lnL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2495">
                <a:tc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r>
                        <a:rPr lang="en-US" sz="2424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Temperature</a:t>
                      </a:r>
                      <a:endParaRPr lang="en-US" sz="1100"/>
                    </a:p>
                    <a:p>
                      <a:pPr algn="ctr">
                        <a:lnSpc>
                          <a:spcPts val="3394"/>
                        </a:lnSpc>
                      </a:pPr>
                      <a:endParaRPr lang="en-US" sz="1100"/>
                    </a:p>
                  </a:txBody>
                  <a:tcPr marL="177642" marR="177642" marT="177642" marB="177642" anchor="ctr">
                    <a:lnL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r>
                        <a:rPr lang="en-US" sz="2424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~18°C</a:t>
                      </a:r>
                      <a:endParaRPr lang="en-US" sz="1100"/>
                    </a:p>
                    <a:p>
                      <a:pPr algn="ctr">
                        <a:lnSpc>
                          <a:spcPts val="3394"/>
                        </a:lnSpc>
                      </a:pPr>
                      <a:endParaRPr lang="en-US" sz="1100"/>
                    </a:p>
                  </a:txBody>
                  <a:tcPr marL="177642" marR="177642" marT="177642" marB="177642" anchor="ctr">
                    <a:lnL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r>
                        <a:rPr lang="en-US" sz="2424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30°C</a:t>
                      </a:r>
                      <a:endParaRPr lang="en-US" sz="1100"/>
                    </a:p>
                    <a:p>
                      <a:pPr algn="ctr">
                        <a:lnSpc>
                          <a:spcPts val="3394"/>
                        </a:lnSpc>
                      </a:pPr>
                      <a:endParaRPr lang="en-US" sz="1100"/>
                    </a:p>
                  </a:txBody>
                  <a:tcPr marL="177642" marR="177642" marT="177642" marB="177642" anchor="ctr">
                    <a:lnL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2495">
                <a:tc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r>
                        <a:rPr lang="en-US" sz="2424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Circulatory State</a:t>
                      </a:r>
                      <a:endParaRPr lang="en-US" sz="1100"/>
                    </a:p>
                    <a:p>
                      <a:pPr algn="ctr">
                        <a:lnSpc>
                          <a:spcPts val="3394"/>
                        </a:lnSpc>
                      </a:pPr>
                      <a:endParaRPr lang="en-US" sz="1100"/>
                    </a:p>
                  </a:txBody>
                  <a:tcPr marL="177642" marR="177642" marT="177642" marB="177642" anchor="ctr">
                    <a:lnL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r>
                        <a:rPr lang="en-US" sz="2424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Total Arrest</a:t>
                      </a:r>
                      <a:endParaRPr lang="en-US" sz="1100"/>
                    </a:p>
                    <a:p>
                      <a:pPr algn="ctr">
                        <a:lnSpc>
                          <a:spcPts val="3394"/>
                        </a:lnSpc>
                      </a:pPr>
                      <a:endParaRPr lang="en-US" sz="1100"/>
                    </a:p>
                  </a:txBody>
                  <a:tcPr marL="177642" marR="177642" marT="177642" marB="177642" anchor="ctr">
                    <a:lnL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r>
                        <a:rPr lang="en-US" sz="2424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Continuous, Phased Flow</a:t>
                      </a:r>
                      <a:endParaRPr lang="en-US" sz="1100"/>
                    </a:p>
                    <a:p>
                      <a:pPr algn="ctr">
                        <a:lnSpc>
                          <a:spcPts val="3394"/>
                        </a:lnSpc>
                      </a:pPr>
                      <a:endParaRPr lang="en-US" sz="1100"/>
                    </a:p>
                  </a:txBody>
                  <a:tcPr marL="177642" marR="177642" marT="177642" marB="177642" anchor="ctr">
                    <a:lnL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1184">
                <a:tc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r>
                        <a:rPr lang="en-US" sz="2424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Organ Protection</a:t>
                      </a:r>
                      <a:endParaRPr lang="en-US" sz="1100"/>
                    </a:p>
                    <a:p>
                      <a:pPr algn="ctr">
                        <a:lnSpc>
                          <a:spcPts val="3394"/>
                        </a:lnSpc>
                      </a:pPr>
                      <a:endParaRPr lang="en-US" sz="1100"/>
                    </a:p>
                  </a:txBody>
                  <a:tcPr marL="177642" marR="177642" marT="177642" marB="177642" anchor="ctr">
                    <a:lnL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r>
                        <a:rPr lang="en-US" sz="2424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Global hypothermia, simple crystalloid</a:t>
                      </a:r>
                      <a:endParaRPr lang="en-US" sz="1100"/>
                    </a:p>
                    <a:p>
                      <a:pPr algn="ctr">
                        <a:lnSpc>
                          <a:spcPts val="3394"/>
                        </a:lnSpc>
                      </a:pPr>
                      <a:endParaRPr lang="en-US" sz="1100"/>
                    </a:p>
                  </a:txBody>
                  <a:tcPr marL="177642" marR="177642" marT="177642" marB="177642" anchor="ctr">
                    <a:lnL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r>
                        <a:rPr lang="en-US" sz="2424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Segmented, Blood-Based &amp;  Crystalloid Renal Solution</a:t>
                      </a:r>
                      <a:endParaRPr lang="en-US" sz="1100"/>
                    </a:p>
                    <a:p>
                      <a:pPr algn="ctr">
                        <a:lnSpc>
                          <a:spcPts val="3394"/>
                        </a:lnSpc>
                      </a:pPr>
                      <a:endParaRPr lang="en-US" sz="1100"/>
                    </a:p>
                  </a:txBody>
                  <a:tcPr marL="177642" marR="177642" marT="177642" marB="177642" anchor="ctr">
                    <a:lnL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2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 rot="-5400000">
            <a:off x="18273655" y="-2165310"/>
            <a:ext cx="11187979" cy="14169472"/>
          </a:xfrm>
          <a:custGeom>
            <a:avLst/>
            <a:gdLst/>
            <a:ahLst/>
            <a:cxnLst/>
            <a:rect l="l" t="t" r="r" b="b"/>
            <a:pathLst>
              <a:path w="11187979" h="14169472">
                <a:moveTo>
                  <a:pt x="0" y="0"/>
                </a:moveTo>
                <a:lnTo>
                  <a:pt x="11187978" y="0"/>
                </a:lnTo>
                <a:lnTo>
                  <a:pt x="11187978" y="14169471"/>
                </a:lnTo>
                <a:lnTo>
                  <a:pt x="0" y="141694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-11365167" y="-1983506"/>
            <a:ext cx="11254730" cy="14254012"/>
          </a:xfrm>
          <a:custGeom>
            <a:avLst/>
            <a:gdLst/>
            <a:ahLst/>
            <a:cxnLst/>
            <a:rect l="l" t="t" r="r" b="b"/>
            <a:pathLst>
              <a:path w="11254730" h="14254012">
                <a:moveTo>
                  <a:pt x="0" y="0"/>
                </a:moveTo>
                <a:lnTo>
                  <a:pt x="11254729" y="0"/>
                </a:lnTo>
                <a:lnTo>
                  <a:pt x="11254729" y="14254012"/>
                </a:lnTo>
                <a:lnTo>
                  <a:pt x="0" y="14254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843165" y="-14647325"/>
            <a:ext cx="13832860" cy="17519189"/>
          </a:xfrm>
          <a:custGeom>
            <a:avLst/>
            <a:gdLst/>
            <a:ahLst/>
            <a:cxnLst/>
            <a:rect l="l" t="t" r="r" b="b"/>
            <a:pathLst>
              <a:path w="13832860" h="17519189">
                <a:moveTo>
                  <a:pt x="0" y="0"/>
                </a:moveTo>
                <a:lnTo>
                  <a:pt x="13832860" y="0"/>
                </a:lnTo>
                <a:lnTo>
                  <a:pt x="13832860" y="17519190"/>
                </a:lnTo>
                <a:lnTo>
                  <a:pt x="0" y="17519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93304" y="209621"/>
            <a:ext cx="17463678" cy="233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54"/>
              </a:lnSpc>
            </a:pPr>
            <a:r>
              <a:rPr lang="en-US" sz="7253" b="1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Contrasting with the Literature</a:t>
            </a:r>
          </a:p>
          <a:p>
            <a:pPr algn="ctr">
              <a:lnSpc>
                <a:spcPts val="8614"/>
              </a:lnSpc>
              <a:spcBef>
                <a:spcPct val="0"/>
              </a:spcBef>
            </a:pPr>
            <a:endParaRPr lang="en-US" sz="7253" b="1">
              <a:solidFill>
                <a:srgbClr val="FFFFFF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A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73487" y="-3129573"/>
            <a:ext cx="27028122" cy="17138847"/>
            <a:chOff x="0" y="0"/>
            <a:chExt cx="36037496" cy="22851796"/>
          </a:xfrm>
        </p:grpSpPr>
        <p:sp>
          <p:nvSpPr>
            <p:cNvPr id="3" name="Freeform 3"/>
            <p:cNvSpPr/>
            <p:nvPr/>
          </p:nvSpPr>
          <p:spPr>
            <a:xfrm>
              <a:off x="21274614" y="10579890"/>
              <a:ext cx="14762882" cy="9926064"/>
            </a:xfrm>
            <a:custGeom>
              <a:avLst/>
              <a:gdLst/>
              <a:ahLst/>
              <a:cxnLst/>
              <a:rect l="l" t="t" r="r" b="b"/>
              <a:pathLst>
                <a:path w="14762882" h="9926064">
                  <a:moveTo>
                    <a:pt x="0" y="0"/>
                  </a:moveTo>
                  <a:lnTo>
                    <a:pt x="14762882" y="0"/>
                  </a:lnTo>
                  <a:lnTo>
                    <a:pt x="14762882" y="9926063"/>
                  </a:lnTo>
                  <a:lnTo>
                    <a:pt x="0" y="9926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27100" y="1299046"/>
              <a:ext cx="14762882" cy="9926064"/>
            </a:xfrm>
            <a:custGeom>
              <a:avLst/>
              <a:gdLst/>
              <a:ahLst/>
              <a:cxnLst/>
              <a:rect l="l" t="t" r="r" b="b"/>
              <a:pathLst>
                <a:path w="14762882" h="9926064">
                  <a:moveTo>
                    <a:pt x="0" y="0"/>
                  </a:moveTo>
                  <a:lnTo>
                    <a:pt x="14762882" y="0"/>
                  </a:lnTo>
                  <a:lnTo>
                    <a:pt x="14762882" y="9926064"/>
                  </a:lnTo>
                  <a:lnTo>
                    <a:pt x="0" y="9926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469478" y="0"/>
              <a:ext cx="14762882" cy="9926064"/>
            </a:xfrm>
            <a:custGeom>
              <a:avLst/>
              <a:gdLst/>
              <a:ahLst/>
              <a:cxnLst/>
              <a:rect l="l" t="t" r="r" b="b"/>
              <a:pathLst>
                <a:path w="14762882" h="9926064">
                  <a:moveTo>
                    <a:pt x="0" y="0"/>
                  </a:moveTo>
                  <a:lnTo>
                    <a:pt x="14762883" y="0"/>
                  </a:lnTo>
                  <a:lnTo>
                    <a:pt x="14762883" y="9926064"/>
                  </a:lnTo>
                  <a:lnTo>
                    <a:pt x="0" y="9926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12925732"/>
              <a:ext cx="14762882" cy="9926064"/>
            </a:xfrm>
            <a:custGeom>
              <a:avLst/>
              <a:gdLst/>
              <a:ahLst/>
              <a:cxnLst/>
              <a:rect l="l" t="t" r="r" b="b"/>
              <a:pathLst>
                <a:path w="14762882" h="9926064">
                  <a:moveTo>
                    <a:pt x="0" y="0"/>
                  </a:moveTo>
                  <a:lnTo>
                    <a:pt x="14762882" y="0"/>
                  </a:lnTo>
                  <a:lnTo>
                    <a:pt x="14762882" y="9926064"/>
                  </a:lnTo>
                  <a:lnTo>
                    <a:pt x="0" y="9926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932743" y="1028700"/>
            <a:ext cx="14094266" cy="8309055"/>
            <a:chOff x="0" y="0"/>
            <a:chExt cx="18792354" cy="11078739"/>
          </a:xfrm>
        </p:grpSpPr>
        <p:sp>
          <p:nvSpPr>
            <p:cNvPr id="8" name="Freeform 8"/>
            <p:cNvSpPr/>
            <p:nvPr/>
          </p:nvSpPr>
          <p:spPr>
            <a:xfrm>
              <a:off x="8821489" y="0"/>
              <a:ext cx="9970865" cy="11078739"/>
            </a:xfrm>
            <a:custGeom>
              <a:avLst/>
              <a:gdLst/>
              <a:ahLst/>
              <a:cxnLst/>
              <a:rect l="l" t="t" r="r" b="b"/>
              <a:pathLst>
                <a:path w="9970865" h="11078739">
                  <a:moveTo>
                    <a:pt x="0" y="0"/>
                  </a:moveTo>
                  <a:lnTo>
                    <a:pt x="9970865" y="0"/>
                  </a:lnTo>
                  <a:lnTo>
                    <a:pt x="9970865" y="11078739"/>
                  </a:lnTo>
                  <a:lnTo>
                    <a:pt x="0" y="11078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9970865" cy="11078739"/>
            </a:xfrm>
            <a:custGeom>
              <a:avLst/>
              <a:gdLst/>
              <a:ahLst/>
              <a:cxnLst/>
              <a:rect l="l" t="t" r="r" b="b"/>
              <a:pathLst>
                <a:path w="9970865" h="11078739">
                  <a:moveTo>
                    <a:pt x="0" y="0"/>
                  </a:moveTo>
                  <a:lnTo>
                    <a:pt x="9970865" y="0"/>
                  </a:lnTo>
                  <a:lnTo>
                    <a:pt x="9970865" y="11078739"/>
                  </a:lnTo>
                  <a:lnTo>
                    <a:pt x="0" y="11078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707886" y="1225742"/>
            <a:ext cx="12335669" cy="225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9"/>
              </a:lnSpc>
            </a:pPr>
            <a:r>
              <a:rPr lang="en-US" sz="6506" b="1">
                <a:solidFill>
                  <a:srgbClr val="D13B53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Methods of Correction </a:t>
            </a:r>
          </a:p>
          <a:p>
            <a:pPr algn="l">
              <a:lnSpc>
                <a:spcPts val="9109"/>
              </a:lnSpc>
              <a:spcBef>
                <a:spcPct val="0"/>
              </a:spcBef>
            </a:pPr>
            <a:endParaRPr lang="en-US" sz="6506" b="1">
              <a:solidFill>
                <a:srgbClr val="D13B53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791290" y="2643248"/>
            <a:ext cx="11823469" cy="6300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9"/>
              </a:lnSpc>
            </a:pPr>
            <a:r>
              <a:rPr lang="en-US" sz="2092" b="1">
                <a:solidFill>
                  <a:srgbClr val="E85852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Open surgical repair</a:t>
            </a:r>
            <a:r>
              <a:rPr lang="en-US" sz="2092">
                <a:solidFill>
                  <a:srgbClr val="E85852"/>
                </a:solidFill>
                <a:latin typeface="Be Vietnam"/>
                <a:ea typeface="Be Vietnam"/>
                <a:cs typeface="Be Vietnam"/>
                <a:sym typeface="Be Vietnam"/>
              </a:rPr>
              <a:t> - damaged section of the aorta is removed and replaced with a synthetic tube graft, which is then sewn into place. Minimize the risk of complications like spinal cord injury and organ failure, several techniques are used:</a:t>
            </a:r>
          </a:p>
          <a:p>
            <a:pPr marL="451797" lvl="1" indent="-225898" algn="l">
              <a:lnSpc>
                <a:spcPts val="2929"/>
              </a:lnSpc>
              <a:buFont typeface="Arial"/>
              <a:buChar char="•"/>
            </a:pPr>
            <a:r>
              <a:rPr lang="en-US" sz="2092">
                <a:solidFill>
                  <a:srgbClr val="E85852"/>
                </a:solidFill>
                <a:latin typeface="Be Vietnam"/>
                <a:ea typeface="Be Vietnam"/>
                <a:cs typeface="Be Vietnam"/>
                <a:sym typeface="Be Vietnam"/>
              </a:rPr>
              <a:t>Cerebrospinal Fluid Drainage</a:t>
            </a:r>
          </a:p>
          <a:p>
            <a:pPr marL="451797" lvl="1" indent="-225898" algn="l">
              <a:lnSpc>
                <a:spcPts val="2929"/>
              </a:lnSpc>
              <a:buFont typeface="Arial"/>
              <a:buChar char="•"/>
            </a:pPr>
            <a:r>
              <a:rPr lang="en-US" sz="2092">
                <a:solidFill>
                  <a:srgbClr val="E85852"/>
                </a:solidFill>
                <a:latin typeface="Be Vietnam"/>
                <a:ea typeface="Be Vietnam"/>
                <a:cs typeface="Be Vietnam"/>
                <a:sym typeface="Be Vietnam"/>
              </a:rPr>
              <a:t>Distal Aortic Perfusion</a:t>
            </a:r>
          </a:p>
          <a:p>
            <a:pPr marL="451797" lvl="1" indent="-225898" algn="l">
              <a:lnSpc>
                <a:spcPts val="2929"/>
              </a:lnSpc>
              <a:buFont typeface="Arial"/>
              <a:buChar char="•"/>
            </a:pPr>
            <a:r>
              <a:rPr lang="en-US" sz="2092">
                <a:solidFill>
                  <a:srgbClr val="E85852"/>
                </a:solidFill>
                <a:latin typeface="Be Vietnam"/>
                <a:ea typeface="Be Vietnam"/>
                <a:cs typeface="Be Vietnam"/>
                <a:sym typeface="Be Vietnam"/>
              </a:rPr>
              <a:t>Visceral &amp; Renal Perfusion</a:t>
            </a:r>
          </a:p>
          <a:p>
            <a:pPr marL="451797" lvl="1" indent="-225898" algn="l">
              <a:lnSpc>
                <a:spcPts val="2929"/>
              </a:lnSpc>
              <a:buFont typeface="Arial"/>
              <a:buChar char="•"/>
            </a:pPr>
            <a:r>
              <a:rPr lang="en-US" sz="2092">
                <a:solidFill>
                  <a:srgbClr val="E85852"/>
                </a:solidFill>
                <a:latin typeface="Be Vietnam"/>
                <a:ea typeface="Be Vietnam"/>
                <a:cs typeface="Be Vietnam"/>
                <a:sym typeface="Be Vietnam"/>
              </a:rPr>
              <a:t>Intercostal Artery Reattachment</a:t>
            </a:r>
          </a:p>
          <a:p>
            <a:pPr algn="l">
              <a:lnSpc>
                <a:spcPts val="2929"/>
              </a:lnSpc>
            </a:pPr>
            <a:endParaRPr lang="en-US" sz="2092">
              <a:solidFill>
                <a:srgbClr val="E85852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l">
              <a:lnSpc>
                <a:spcPts val="2929"/>
              </a:lnSpc>
            </a:pPr>
            <a:r>
              <a:rPr lang="en-US" sz="2092" b="1">
                <a:solidFill>
                  <a:srgbClr val="E85852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Endovascular Repair</a:t>
            </a:r>
            <a:r>
              <a:rPr lang="en-US" sz="2092">
                <a:solidFill>
                  <a:srgbClr val="E85852"/>
                </a:solidFill>
                <a:latin typeface="Be Vietnam"/>
                <a:ea typeface="Be Vietnam"/>
                <a:cs typeface="Be Vietnam"/>
                <a:sym typeface="Be Vietnam"/>
              </a:rPr>
              <a:t> - Catheter inserted through femoral artery and stent graft is depolyed within the weakened aorta. Different types:</a:t>
            </a:r>
          </a:p>
          <a:p>
            <a:pPr marL="451797" lvl="1" indent="-225898" algn="l">
              <a:lnSpc>
                <a:spcPts val="2929"/>
              </a:lnSpc>
              <a:buFont typeface="Arial"/>
              <a:buChar char="•"/>
            </a:pPr>
            <a:r>
              <a:rPr lang="en-US" sz="2092">
                <a:solidFill>
                  <a:srgbClr val="E85852"/>
                </a:solidFill>
                <a:latin typeface="Be Vietnam"/>
                <a:ea typeface="Be Vietnam"/>
                <a:cs typeface="Be Vietnam"/>
                <a:sym typeface="Be Vietnam"/>
              </a:rPr>
              <a:t>Thoracic Endovascular Aortic Repair</a:t>
            </a:r>
          </a:p>
          <a:p>
            <a:pPr marL="451797" lvl="1" indent="-225898" algn="l">
              <a:lnSpc>
                <a:spcPts val="2929"/>
              </a:lnSpc>
              <a:buFont typeface="Arial"/>
              <a:buChar char="•"/>
            </a:pPr>
            <a:r>
              <a:rPr lang="en-US" sz="2092">
                <a:solidFill>
                  <a:srgbClr val="E85852"/>
                </a:solidFill>
                <a:latin typeface="Be Vietnam"/>
                <a:ea typeface="Be Vietnam"/>
                <a:cs typeface="Be Vietnam"/>
                <a:sym typeface="Be Vietnam"/>
              </a:rPr>
              <a:t>Fenestrated-Branched Endovascular Aortic Repair</a:t>
            </a:r>
          </a:p>
          <a:p>
            <a:pPr algn="l">
              <a:lnSpc>
                <a:spcPts val="2929"/>
              </a:lnSpc>
            </a:pPr>
            <a:endParaRPr lang="en-US" sz="2092">
              <a:solidFill>
                <a:srgbClr val="E85852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l">
              <a:lnSpc>
                <a:spcPts val="2929"/>
              </a:lnSpc>
            </a:pPr>
            <a:r>
              <a:rPr lang="en-US" sz="2092" b="1">
                <a:solidFill>
                  <a:srgbClr val="E85852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Hybrid Repair</a:t>
            </a:r>
            <a:r>
              <a:rPr lang="en-US" sz="2092">
                <a:solidFill>
                  <a:srgbClr val="E85852"/>
                </a:solidFill>
                <a:latin typeface="Be Vietnam"/>
                <a:ea typeface="Be Vietnam"/>
                <a:cs typeface="Be Vietnam"/>
                <a:sym typeface="Be Vietnam"/>
              </a:rPr>
              <a:t> - combines both open and endovaculartechniques for high risk patients.</a:t>
            </a:r>
          </a:p>
          <a:p>
            <a:pPr algn="l">
              <a:lnSpc>
                <a:spcPts val="2929"/>
              </a:lnSpc>
            </a:pPr>
            <a:r>
              <a:rPr lang="en-US" sz="2092" b="1">
                <a:solidFill>
                  <a:srgbClr val="E85852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Non-surgical Mnagement</a:t>
            </a:r>
            <a:r>
              <a:rPr lang="en-US" sz="2092">
                <a:solidFill>
                  <a:srgbClr val="E85852"/>
                </a:solidFill>
                <a:latin typeface="Be Vietnam"/>
                <a:ea typeface="Be Vietnam"/>
                <a:cs typeface="Be Vietnam"/>
                <a:sym typeface="Be Vietnam"/>
              </a:rPr>
              <a:t> - for small asymptomatic aneuryms, regular imaging and blood pressure control.</a:t>
            </a:r>
          </a:p>
          <a:p>
            <a:pPr algn="l">
              <a:lnSpc>
                <a:spcPts val="2929"/>
              </a:lnSpc>
            </a:pPr>
            <a:endParaRPr lang="en-US" sz="2092">
              <a:solidFill>
                <a:srgbClr val="E85852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82337" y="2416533"/>
            <a:ext cx="4090102" cy="5197057"/>
          </a:xfrm>
          <a:custGeom>
            <a:avLst/>
            <a:gdLst/>
            <a:ahLst/>
            <a:cxnLst/>
            <a:rect l="l" t="t" r="r" b="b"/>
            <a:pathLst>
              <a:path w="4090102" h="5197057">
                <a:moveTo>
                  <a:pt x="0" y="0"/>
                </a:moveTo>
                <a:lnTo>
                  <a:pt x="4090102" y="0"/>
                </a:lnTo>
                <a:lnTo>
                  <a:pt x="4090102" y="5197056"/>
                </a:lnTo>
                <a:lnTo>
                  <a:pt x="0" y="519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718283" cy="4114800"/>
          </a:xfrm>
          <a:custGeom>
            <a:avLst/>
            <a:gdLst/>
            <a:ahLst/>
            <a:cxnLst/>
            <a:rect l="l" t="t" r="r" b="b"/>
            <a:pathLst>
              <a:path w="3718283" h="4114800">
                <a:moveTo>
                  <a:pt x="0" y="0"/>
                </a:moveTo>
                <a:lnTo>
                  <a:pt x="3718283" y="0"/>
                </a:lnTo>
                <a:lnTo>
                  <a:pt x="37182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2049" y="6274082"/>
            <a:ext cx="3718283" cy="4114800"/>
          </a:xfrm>
          <a:custGeom>
            <a:avLst/>
            <a:gdLst/>
            <a:ahLst/>
            <a:cxnLst/>
            <a:rect l="l" t="t" r="r" b="b"/>
            <a:pathLst>
              <a:path w="3718283" h="4114800">
                <a:moveTo>
                  <a:pt x="0" y="0"/>
                </a:moveTo>
                <a:lnTo>
                  <a:pt x="3718283" y="0"/>
                </a:lnTo>
                <a:lnTo>
                  <a:pt x="37182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2A4E6-1447-6485-6147-C145C1260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" b="42130"/>
          <a:stretch>
            <a:fillRect/>
          </a:stretch>
        </p:blipFill>
        <p:spPr>
          <a:xfrm>
            <a:off x="1066800" y="438673"/>
            <a:ext cx="7256333" cy="7352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CB3A2E-FF80-0AB9-687F-C8BD54E6E4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99" b="-2"/>
          <a:stretch>
            <a:fillRect/>
          </a:stretch>
        </p:blipFill>
        <p:spPr>
          <a:xfrm>
            <a:off x="9687244" y="302203"/>
            <a:ext cx="7533956" cy="7625194"/>
          </a:xfrm>
          <a:prstGeom prst="rect">
            <a:avLst/>
          </a:prstGeom>
        </p:spPr>
      </p:pic>
      <p:pic>
        <p:nvPicPr>
          <p:cNvPr id="7" name="Picture 6" descr="A plastic container with a white lid&#10;&#10;AI-generated content may be incorrect.">
            <a:extLst>
              <a:ext uri="{FF2B5EF4-FFF2-40B4-BE49-F238E27FC236}">
                <a16:creationId xmlns:a16="http://schemas.microsoft.com/office/drawing/2014/main" id="{1C6592AD-E5B7-606D-CBB2-6013AFB0C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8115300"/>
            <a:ext cx="7772400" cy="1560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4C9545-06B8-ADF3-0622-B5C7D1ADEF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57" y="7887703"/>
            <a:ext cx="7772400" cy="916585"/>
          </a:xfrm>
          <a:prstGeom prst="rect">
            <a:avLst/>
          </a:prstGeom>
        </p:spPr>
      </p:pic>
      <p:pic>
        <p:nvPicPr>
          <p:cNvPr id="11" name="Picture 10" descr="A hand holding a plastic bag&#10;&#10;AI-generated content may be incorrect.">
            <a:extLst>
              <a:ext uri="{FF2B5EF4-FFF2-40B4-BE49-F238E27FC236}">
                <a16:creationId xmlns:a16="http://schemas.microsoft.com/office/drawing/2014/main" id="{DA722F7C-31AC-86F6-D22A-3D09A9CF4A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83" y="8883913"/>
            <a:ext cx="7476818" cy="134952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11CD1F-9718-4779-B60C-947C3143A1F3}"/>
              </a:ext>
            </a:extLst>
          </p:cNvPr>
          <p:cNvSpPr txBox="1"/>
          <p:nvPr/>
        </p:nvSpPr>
        <p:spPr>
          <a:xfrm>
            <a:off x="5638800" y="9645294"/>
            <a:ext cx="96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Diagram of the Extracorporeal Circuit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336EE-018F-E322-A5F0-7E7FEF207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79357"/>
            <a:ext cx="14350062" cy="936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00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58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49783" y="-1024297"/>
            <a:ext cx="7463996" cy="12232660"/>
          </a:xfrm>
          <a:custGeom>
            <a:avLst/>
            <a:gdLst/>
            <a:ahLst/>
            <a:cxnLst/>
            <a:rect l="l" t="t" r="r" b="b"/>
            <a:pathLst>
              <a:path w="7463996" h="12232660">
                <a:moveTo>
                  <a:pt x="0" y="0"/>
                </a:moveTo>
                <a:lnTo>
                  <a:pt x="7463996" y="0"/>
                </a:lnTo>
                <a:lnTo>
                  <a:pt x="7463996" y="12232660"/>
                </a:lnTo>
                <a:lnTo>
                  <a:pt x="0" y="1223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799899" y="-381964"/>
            <a:ext cx="7012243" cy="12232660"/>
          </a:xfrm>
          <a:custGeom>
            <a:avLst/>
            <a:gdLst/>
            <a:ahLst/>
            <a:cxnLst/>
            <a:rect l="l" t="t" r="r" b="b"/>
            <a:pathLst>
              <a:path w="7012243" h="12232660">
                <a:moveTo>
                  <a:pt x="0" y="0"/>
                </a:moveTo>
                <a:lnTo>
                  <a:pt x="7012243" y="0"/>
                </a:lnTo>
                <a:lnTo>
                  <a:pt x="7012243" y="12232661"/>
                </a:lnTo>
                <a:lnTo>
                  <a:pt x="0" y="12232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26305" y="-980831"/>
            <a:ext cx="7463996" cy="12232660"/>
          </a:xfrm>
          <a:custGeom>
            <a:avLst/>
            <a:gdLst/>
            <a:ahLst/>
            <a:cxnLst/>
            <a:rect l="l" t="t" r="r" b="b"/>
            <a:pathLst>
              <a:path w="7463996" h="12232660">
                <a:moveTo>
                  <a:pt x="0" y="0"/>
                </a:moveTo>
                <a:lnTo>
                  <a:pt x="7463996" y="0"/>
                </a:lnTo>
                <a:lnTo>
                  <a:pt x="7463996" y="12232660"/>
                </a:lnTo>
                <a:lnTo>
                  <a:pt x="0" y="1223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476622" y="-338497"/>
            <a:ext cx="7012243" cy="12232660"/>
          </a:xfrm>
          <a:custGeom>
            <a:avLst/>
            <a:gdLst/>
            <a:ahLst/>
            <a:cxnLst/>
            <a:rect l="l" t="t" r="r" b="b"/>
            <a:pathLst>
              <a:path w="7012243" h="12232660">
                <a:moveTo>
                  <a:pt x="0" y="0"/>
                </a:moveTo>
                <a:lnTo>
                  <a:pt x="7012243" y="0"/>
                </a:lnTo>
                <a:lnTo>
                  <a:pt x="7012243" y="12232660"/>
                </a:lnTo>
                <a:lnTo>
                  <a:pt x="0" y="1223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461018" y="1466669"/>
            <a:ext cx="13365965" cy="7353661"/>
            <a:chOff x="0" y="0"/>
            <a:chExt cx="3520254" cy="19367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20254" cy="1936767"/>
            </a:xfrm>
            <a:custGeom>
              <a:avLst/>
              <a:gdLst/>
              <a:ahLst/>
              <a:cxnLst/>
              <a:rect l="l" t="t" r="r" b="b"/>
              <a:pathLst>
                <a:path w="3520254" h="1936767">
                  <a:moveTo>
                    <a:pt x="19694" y="0"/>
                  </a:moveTo>
                  <a:lnTo>
                    <a:pt x="3500560" y="0"/>
                  </a:lnTo>
                  <a:cubicBezTo>
                    <a:pt x="3505784" y="0"/>
                    <a:pt x="3510793" y="2075"/>
                    <a:pt x="3514486" y="5768"/>
                  </a:cubicBezTo>
                  <a:cubicBezTo>
                    <a:pt x="3518179" y="9461"/>
                    <a:pt x="3520254" y="14471"/>
                    <a:pt x="3520254" y="19694"/>
                  </a:cubicBezTo>
                  <a:lnTo>
                    <a:pt x="3520254" y="1917073"/>
                  </a:lnTo>
                  <a:cubicBezTo>
                    <a:pt x="3520254" y="1927950"/>
                    <a:pt x="3511437" y="1936767"/>
                    <a:pt x="3500560" y="1936767"/>
                  </a:cubicBezTo>
                  <a:lnTo>
                    <a:pt x="19694" y="1936767"/>
                  </a:lnTo>
                  <a:cubicBezTo>
                    <a:pt x="14471" y="1936767"/>
                    <a:pt x="9461" y="1934692"/>
                    <a:pt x="5768" y="1930999"/>
                  </a:cubicBezTo>
                  <a:cubicBezTo>
                    <a:pt x="2075" y="1927305"/>
                    <a:pt x="0" y="1922296"/>
                    <a:pt x="0" y="1917073"/>
                  </a:cubicBezTo>
                  <a:lnTo>
                    <a:pt x="0" y="19694"/>
                  </a:lnTo>
                  <a:cubicBezTo>
                    <a:pt x="0" y="14471"/>
                    <a:pt x="2075" y="9461"/>
                    <a:pt x="5768" y="5768"/>
                  </a:cubicBezTo>
                  <a:cubicBezTo>
                    <a:pt x="9461" y="2075"/>
                    <a:pt x="14471" y="0"/>
                    <a:pt x="19694" y="0"/>
                  </a:cubicBezTo>
                  <a:close/>
                </a:path>
              </a:pathLst>
            </a:custGeom>
            <a:solidFill>
              <a:srgbClr val="CD3E38"/>
            </a:solidFill>
            <a:ln w="104775" cap="rnd">
              <a:solidFill>
                <a:srgbClr val="FABAB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520254" cy="1965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78896" y="2219586"/>
            <a:ext cx="12930209" cy="6437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2"/>
              </a:lnSpc>
            </a:pPr>
            <a:endParaRPr/>
          </a:p>
          <a:p>
            <a:pPr marL="373523" lvl="1" indent="-186762" algn="l">
              <a:lnSpc>
                <a:spcPts val="2422"/>
              </a:lnSpc>
              <a:buFont typeface="Arial"/>
              <a:buChar char="•"/>
            </a:pPr>
            <a:r>
              <a:rPr lang="en-US" sz="1730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Geol, N, Jain, D, Savlania, A &amp; Bansal, A. 2019. Thoracoabdominal Aortic Aneurysm Repair: What Should the Anaesthetist Know? Turkish Journal of Anesthesia and Reanimation. 47(1):1–11. doi.org/https://doi.org/10.5152/tjar.2018.39129.</a:t>
            </a:r>
          </a:p>
          <a:p>
            <a:pPr marL="373523" lvl="1" indent="-186762" algn="l">
              <a:lnSpc>
                <a:spcPts val="2422"/>
              </a:lnSpc>
              <a:buFont typeface="Arial"/>
              <a:buChar char="•"/>
            </a:pPr>
            <a:r>
              <a:rPr lang="en-US" sz="1730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Gouveia e Melo, R, Silva Duarte, G, Lopes, A, Alves, M, Caldeira, D, Fernandes e Fernandes, R &amp; Mendes Pedro, L. 2022. Incidence and Prevalence of Thoracic Aortic Aneurysms: A Systematic Review and Meta-analysis of Population-Based Studies. Seminars in Thoracic and Cardiovascular Surgery. 34(1):1–16. doi.org/https://doi.org/10.1053/j.semtcvs.2021.02.029.</a:t>
            </a:r>
          </a:p>
          <a:p>
            <a:pPr marL="373523" lvl="1" indent="-186762" algn="l">
              <a:lnSpc>
                <a:spcPts val="2422"/>
              </a:lnSpc>
              <a:buFont typeface="Arial"/>
              <a:buChar char="•"/>
            </a:pPr>
            <a:r>
              <a:rPr lang="en-US" sz="1730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 Kothari, R, Weldon, SA, Cuneyt Koksoy &amp; Coselli, JS. 2021. Narrative review: open surgery for thoracoabdominal aortic aneurysm—is it still a horrible surgery? Journal of Visualized Surgery. 8:4–4. doi.org/https://doi.org/10.21037/jovs-20-113.</a:t>
            </a:r>
          </a:p>
          <a:p>
            <a:pPr marL="373523" lvl="1" indent="-186762" algn="l">
              <a:lnSpc>
                <a:spcPts val="2422"/>
              </a:lnSpc>
              <a:buFont typeface="Arial"/>
              <a:buChar char="•"/>
            </a:pPr>
            <a:r>
              <a:rPr lang="en-US" sz="1730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Kouchoukos, NT. 2012. Thoracoabdominal aortic aneurysm repair using hypothermic cardiopulmonary bypass and circulatory arrest. PubMed. (September, 1). doi.org/https://doi.org/10.3978/j.issn.2225-319x.2012.08.09.</a:t>
            </a:r>
          </a:p>
          <a:p>
            <a:pPr marL="373523" lvl="1" indent="-186762" algn="l">
              <a:lnSpc>
                <a:spcPts val="2422"/>
              </a:lnSpc>
              <a:buFont typeface="Arial"/>
              <a:buChar char="•"/>
            </a:pPr>
            <a:r>
              <a:rPr lang="en-US" sz="1730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 Lopez-Marco, A, Adams, B &amp; Oo, AY. 2022. Thoracoabdominal Aneurysms—Operative Steps for Crawford Extent II Repair. Operative Techniques in Thoracic and Cardiovascular Surgery. 27(1):39–64. doi.org/https://doi.org/10.1053/j.optechstcvs.2021.12.005.</a:t>
            </a:r>
          </a:p>
          <a:p>
            <a:pPr marL="373523" lvl="1" indent="-186762" algn="l">
              <a:lnSpc>
                <a:spcPts val="2422"/>
              </a:lnSpc>
              <a:buFont typeface="Arial"/>
              <a:buChar char="•"/>
            </a:pPr>
            <a:r>
              <a:rPr lang="en-US" sz="1730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 Ouzounian, M, LeMaire, SA, Weldon, S &amp; Coselli, JS. 2018. Open Repair of Thoracoabdominal Aortic Aneurysm: Step-by-Step. Operative Techniques in Thoracic and Cardiovascular Surgery. 23(1):2–20. doi.org/https://doi.org/10.1053/j.optechstcvs.2018.07.002.</a:t>
            </a:r>
          </a:p>
          <a:p>
            <a:pPr marL="373523" lvl="1" indent="-186762" algn="l">
              <a:lnSpc>
                <a:spcPts val="2422"/>
              </a:lnSpc>
              <a:buFont typeface="Arial"/>
              <a:buChar char="•"/>
            </a:pPr>
            <a:r>
              <a:rPr lang="en-US" sz="1730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Rosenblum, JM &amp; Chen, EP. 2019. Thoracoabdominal aortic aneurysm repair: open, endovascular, or hybrid? General thoracic and cardiovascular surgery. 67(1):175–179. doi.org/https://doi.org/10.1007/s11748-017-0820-y.</a:t>
            </a:r>
          </a:p>
          <a:p>
            <a:pPr algn="l">
              <a:lnSpc>
                <a:spcPts val="2422"/>
              </a:lnSpc>
            </a:pPr>
            <a:endParaRPr lang="en-US" sz="1730">
              <a:solidFill>
                <a:srgbClr val="FFFFFF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003415" y="1637953"/>
            <a:ext cx="4281170" cy="746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83"/>
              </a:lnSpc>
              <a:spcBef>
                <a:spcPct val="0"/>
              </a:spcBef>
            </a:pPr>
            <a:r>
              <a:rPr lang="en-US" sz="4345" b="1">
                <a:solidFill>
                  <a:srgbClr val="FFFFFE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References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A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7721" y="-2301048"/>
            <a:ext cx="11072162" cy="7444548"/>
          </a:xfrm>
          <a:custGeom>
            <a:avLst/>
            <a:gdLst/>
            <a:ahLst/>
            <a:cxnLst/>
            <a:rect l="l" t="t" r="r" b="b"/>
            <a:pathLst>
              <a:path w="11072162" h="7444548">
                <a:moveTo>
                  <a:pt x="0" y="0"/>
                </a:moveTo>
                <a:lnTo>
                  <a:pt x="11072162" y="0"/>
                </a:lnTo>
                <a:lnTo>
                  <a:pt x="11072162" y="7444548"/>
                </a:lnTo>
                <a:lnTo>
                  <a:pt x="0" y="7444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9592779">
            <a:off x="9719336" y="3237500"/>
            <a:ext cx="13096264" cy="8805486"/>
          </a:xfrm>
          <a:custGeom>
            <a:avLst/>
            <a:gdLst/>
            <a:ahLst/>
            <a:cxnLst/>
            <a:rect l="l" t="t" r="r" b="b"/>
            <a:pathLst>
              <a:path w="13096264" h="8805486">
                <a:moveTo>
                  <a:pt x="0" y="0"/>
                </a:moveTo>
                <a:lnTo>
                  <a:pt x="13096264" y="0"/>
                </a:lnTo>
                <a:lnTo>
                  <a:pt x="13096264" y="8805486"/>
                </a:lnTo>
                <a:lnTo>
                  <a:pt x="0" y="8805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643234" y="1448938"/>
            <a:ext cx="13001532" cy="8453963"/>
            <a:chOff x="0" y="0"/>
            <a:chExt cx="9669713" cy="62875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69714" cy="6287520"/>
            </a:xfrm>
            <a:custGeom>
              <a:avLst/>
              <a:gdLst/>
              <a:ahLst/>
              <a:cxnLst/>
              <a:rect l="l" t="t" r="r" b="b"/>
              <a:pathLst>
                <a:path w="9669714" h="6287520">
                  <a:moveTo>
                    <a:pt x="53932" y="5719512"/>
                  </a:moveTo>
                  <a:cubicBezTo>
                    <a:pt x="53932" y="5719512"/>
                    <a:pt x="-9098" y="5472948"/>
                    <a:pt x="1120" y="1208253"/>
                  </a:cubicBezTo>
                  <a:cubicBezTo>
                    <a:pt x="9553" y="984462"/>
                    <a:pt x="55935" y="638823"/>
                    <a:pt x="55935" y="638823"/>
                  </a:cubicBezTo>
                  <a:cubicBezTo>
                    <a:pt x="73135" y="495957"/>
                    <a:pt x="47587" y="331357"/>
                    <a:pt x="172287" y="217416"/>
                  </a:cubicBezTo>
                  <a:cubicBezTo>
                    <a:pt x="337696" y="66279"/>
                    <a:pt x="612545" y="-6509"/>
                    <a:pt x="8781872" y="456"/>
                  </a:cubicBezTo>
                  <a:cubicBezTo>
                    <a:pt x="8998621" y="10310"/>
                    <a:pt x="9202936" y="29972"/>
                    <a:pt x="9337125" y="95181"/>
                  </a:cubicBezTo>
                  <a:cubicBezTo>
                    <a:pt x="9593170" y="219611"/>
                    <a:pt x="9674946" y="452651"/>
                    <a:pt x="9669458" y="698175"/>
                  </a:cubicBezTo>
                  <a:cubicBezTo>
                    <a:pt x="9669458" y="698175"/>
                    <a:pt x="9626170" y="1006564"/>
                    <a:pt x="9633603" y="1242098"/>
                  </a:cubicBezTo>
                  <a:cubicBezTo>
                    <a:pt x="9640727" y="5461313"/>
                    <a:pt x="9647883" y="5656916"/>
                    <a:pt x="9647883" y="5656916"/>
                  </a:cubicBezTo>
                  <a:cubicBezTo>
                    <a:pt x="9631202" y="5872648"/>
                    <a:pt x="9516558" y="6083260"/>
                    <a:pt x="9319689" y="6194884"/>
                  </a:cubicBezTo>
                  <a:cubicBezTo>
                    <a:pt x="9169337" y="6280133"/>
                    <a:pt x="8971306" y="6295230"/>
                    <a:pt x="7130845" y="6284489"/>
                  </a:cubicBezTo>
                  <a:cubicBezTo>
                    <a:pt x="636854" y="6279212"/>
                    <a:pt x="375506" y="6313065"/>
                    <a:pt x="245180" y="6203907"/>
                  </a:cubicBezTo>
                  <a:cubicBezTo>
                    <a:pt x="136669" y="6113023"/>
                    <a:pt x="72697" y="5919711"/>
                    <a:pt x="53932" y="571951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46521" y="2556316"/>
            <a:ext cx="3396489" cy="5684501"/>
          </a:xfrm>
          <a:custGeom>
            <a:avLst/>
            <a:gdLst/>
            <a:ahLst/>
            <a:cxnLst/>
            <a:rect l="l" t="t" r="r" b="b"/>
            <a:pathLst>
              <a:path w="3396489" h="5684501">
                <a:moveTo>
                  <a:pt x="0" y="0"/>
                </a:moveTo>
                <a:lnTo>
                  <a:pt x="3396490" y="0"/>
                </a:lnTo>
                <a:lnTo>
                  <a:pt x="3396490" y="5684502"/>
                </a:lnTo>
                <a:lnTo>
                  <a:pt x="0" y="56845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65483" y="198112"/>
            <a:ext cx="5877916" cy="1060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31"/>
              </a:lnSpc>
              <a:spcBef>
                <a:spcPct val="0"/>
              </a:spcBef>
            </a:pPr>
            <a:r>
              <a:rPr lang="en-US" sz="5879" b="1">
                <a:solidFill>
                  <a:srgbClr val="E85852"/>
                </a:solidFill>
                <a:latin typeface="Poppins Bold"/>
                <a:ea typeface="Poppins Bold"/>
                <a:cs typeface="Poppins Bold"/>
                <a:sym typeface="Poppins Bold"/>
              </a:rPr>
              <a:t>Agenda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54088" y="2032523"/>
            <a:ext cx="1092878" cy="109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3"/>
              </a:lnSpc>
              <a:spcBef>
                <a:spcPct val="0"/>
              </a:spcBef>
            </a:pPr>
            <a:r>
              <a:rPr lang="en-US" sz="6066">
                <a:solidFill>
                  <a:srgbClr val="E85852"/>
                </a:solidFill>
                <a:latin typeface="Poppins"/>
                <a:ea typeface="Poppins"/>
                <a:cs typeface="Poppins"/>
                <a:sym typeface="Poppins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07183" y="3289238"/>
            <a:ext cx="1786687" cy="71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  <a:spcBef>
                <a:spcPct val="0"/>
              </a:spcBef>
            </a:pPr>
            <a:r>
              <a:rPr lang="en-US" sz="2115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Anatomy and Patholgy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45555" y="2032523"/>
            <a:ext cx="1092878" cy="109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3"/>
              </a:lnSpc>
              <a:spcBef>
                <a:spcPct val="0"/>
              </a:spcBef>
            </a:pPr>
            <a:r>
              <a:rPr lang="en-US" sz="6066">
                <a:solidFill>
                  <a:srgbClr val="E85852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99175" y="3289238"/>
            <a:ext cx="2181326" cy="346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  <a:spcBef>
                <a:spcPct val="0"/>
              </a:spcBef>
            </a:pPr>
            <a:r>
              <a:rPr lang="en-US" sz="2115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The Patient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43399" y="2032523"/>
            <a:ext cx="1092878" cy="109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3"/>
              </a:lnSpc>
              <a:spcBef>
                <a:spcPct val="0"/>
              </a:spcBef>
            </a:pPr>
            <a:r>
              <a:rPr lang="en-US" sz="6066">
                <a:solidFill>
                  <a:srgbClr val="E85852"/>
                </a:solidFill>
                <a:latin typeface="Poppins"/>
                <a:ea typeface="Poppins"/>
                <a:cs typeface="Poppins"/>
                <a:sym typeface="Poppins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07183" y="5741467"/>
            <a:ext cx="1786687" cy="346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  <a:spcBef>
                <a:spcPct val="0"/>
              </a:spcBef>
            </a:pPr>
            <a:r>
              <a:rPr lang="en-US" sz="2115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Cannulation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54088" y="4308353"/>
            <a:ext cx="1092878" cy="109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3"/>
              </a:lnSpc>
              <a:spcBef>
                <a:spcPct val="0"/>
              </a:spcBef>
            </a:pPr>
            <a:r>
              <a:rPr lang="en-US" sz="6066">
                <a:solidFill>
                  <a:srgbClr val="E85852"/>
                </a:solidFill>
                <a:latin typeface="Poppins"/>
                <a:ea typeface="Poppins"/>
                <a:cs typeface="Poppins"/>
                <a:sym typeface="Poppins"/>
              </a:rPr>
              <a:t>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87539" y="5369992"/>
            <a:ext cx="3008911" cy="1089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  <a:spcBef>
                <a:spcPct val="0"/>
              </a:spcBef>
            </a:pPr>
            <a:r>
              <a:rPr lang="en-US" sz="2115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Temperature Management &amp; Approach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06913" y="4281491"/>
            <a:ext cx="1092878" cy="109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3"/>
              </a:lnSpc>
              <a:spcBef>
                <a:spcPct val="0"/>
              </a:spcBef>
            </a:pPr>
            <a:r>
              <a:rPr lang="en-US" sz="6066">
                <a:solidFill>
                  <a:srgbClr val="E85852"/>
                </a:solidFill>
                <a:latin typeface="Poppins"/>
                <a:ea typeface="Poppins"/>
                <a:cs typeface="Poppins"/>
                <a:sym typeface="Poppins"/>
              </a:rPr>
              <a:t>05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41164" y="5528868"/>
            <a:ext cx="1786687" cy="71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  <a:spcBef>
                <a:spcPct val="0"/>
              </a:spcBef>
            </a:pPr>
            <a:r>
              <a:rPr lang="en-US" sz="2115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Organ Perfusion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43399" y="4281491"/>
            <a:ext cx="1092878" cy="109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3"/>
              </a:lnSpc>
              <a:spcBef>
                <a:spcPct val="0"/>
              </a:spcBef>
            </a:pPr>
            <a:r>
              <a:rPr lang="en-US" sz="6066">
                <a:solidFill>
                  <a:srgbClr val="E85852"/>
                </a:solidFill>
                <a:latin typeface="Poppins"/>
                <a:ea typeface="Poppins"/>
                <a:cs typeface="Poppins"/>
                <a:sym typeface="Poppins"/>
              </a:rPr>
              <a:t>06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875091" y="3289238"/>
            <a:ext cx="2233805" cy="71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  <a:spcBef>
                <a:spcPct val="0"/>
              </a:spcBef>
            </a:pPr>
            <a:r>
              <a:rPr lang="en-US" sz="2115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Crawford’s Classification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854088" y="6573568"/>
            <a:ext cx="1092878" cy="109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3"/>
              </a:lnSpc>
              <a:spcBef>
                <a:spcPct val="0"/>
              </a:spcBef>
            </a:pPr>
            <a:r>
              <a:rPr lang="en-US" sz="6066">
                <a:solidFill>
                  <a:srgbClr val="E85852"/>
                </a:solidFill>
                <a:latin typeface="Poppins"/>
                <a:ea typeface="Poppins"/>
                <a:cs typeface="Poppins"/>
                <a:sym typeface="Poppins"/>
              </a:rPr>
              <a:t>07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06913" y="6573568"/>
            <a:ext cx="1092878" cy="109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3"/>
              </a:lnSpc>
              <a:spcBef>
                <a:spcPct val="0"/>
              </a:spcBef>
            </a:pPr>
            <a:r>
              <a:rPr lang="en-US" sz="6066">
                <a:solidFill>
                  <a:srgbClr val="E85852"/>
                </a:solidFill>
                <a:latin typeface="Poppins"/>
                <a:ea typeface="Poppins"/>
                <a:cs typeface="Poppins"/>
                <a:sym typeface="Poppins"/>
              </a:rPr>
              <a:t>08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07183" y="7920957"/>
            <a:ext cx="1786687" cy="71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  <a:spcBef>
                <a:spcPct val="0"/>
              </a:spcBef>
            </a:pPr>
            <a:r>
              <a:rPr lang="en-US" sz="2115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Contrast with literature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60008" y="7920957"/>
            <a:ext cx="1786687" cy="71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  <a:spcBef>
                <a:spcPct val="0"/>
              </a:spcBef>
            </a:pPr>
            <a:r>
              <a:rPr lang="en-US" sz="2115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Methods of Correction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43399" y="6573568"/>
            <a:ext cx="1092878" cy="109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3"/>
              </a:lnSpc>
              <a:spcBef>
                <a:spcPct val="0"/>
              </a:spcBef>
            </a:pPr>
            <a:r>
              <a:rPr lang="en-US" sz="6066">
                <a:solidFill>
                  <a:srgbClr val="E85852"/>
                </a:solidFill>
                <a:latin typeface="Poppins"/>
                <a:ea typeface="Poppins"/>
                <a:cs typeface="Poppins"/>
                <a:sym typeface="Poppins"/>
              </a:rPr>
              <a:t>09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141164" y="7978107"/>
            <a:ext cx="1786687" cy="346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  <a:spcBef>
                <a:spcPct val="0"/>
              </a:spcBef>
            </a:pPr>
            <a:r>
              <a:rPr lang="en-US" sz="2115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References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182" y="2795557"/>
            <a:ext cx="14404025" cy="6319348"/>
            <a:chOff x="0" y="0"/>
            <a:chExt cx="11829642" cy="5189912"/>
          </a:xfrm>
        </p:grpSpPr>
        <p:sp>
          <p:nvSpPr>
            <p:cNvPr id="3" name="Freeform 3"/>
            <p:cNvSpPr/>
            <p:nvPr/>
          </p:nvSpPr>
          <p:spPr>
            <a:xfrm>
              <a:off x="2702" y="1754"/>
              <a:ext cx="11830102" cy="5188976"/>
            </a:xfrm>
            <a:custGeom>
              <a:avLst/>
              <a:gdLst/>
              <a:ahLst/>
              <a:cxnLst/>
              <a:rect l="l" t="t" r="r" b="b"/>
              <a:pathLst>
                <a:path w="11830102" h="5188976">
                  <a:moveTo>
                    <a:pt x="8367034" y="5119686"/>
                  </a:moveTo>
                  <a:cubicBezTo>
                    <a:pt x="8298582" y="5128070"/>
                    <a:pt x="8245688" y="5139249"/>
                    <a:pt x="8192794" y="5142044"/>
                  </a:cubicBezTo>
                  <a:cubicBezTo>
                    <a:pt x="7894097" y="5153223"/>
                    <a:pt x="7598512" y="5164402"/>
                    <a:pt x="7299815" y="5174184"/>
                  </a:cubicBezTo>
                  <a:cubicBezTo>
                    <a:pt x="7147355" y="5178376"/>
                    <a:pt x="6994895" y="5182568"/>
                    <a:pt x="6842435" y="5183966"/>
                  </a:cubicBezTo>
                  <a:cubicBezTo>
                    <a:pt x="6677530" y="5186760"/>
                    <a:pt x="6512624" y="5190698"/>
                    <a:pt x="6350830" y="5188158"/>
                  </a:cubicBezTo>
                  <a:cubicBezTo>
                    <a:pt x="6195258" y="5186760"/>
                    <a:pt x="6039687" y="5182568"/>
                    <a:pt x="5890339" y="5169992"/>
                  </a:cubicBezTo>
                  <a:cubicBezTo>
                    <a:pt x="5697430" y="5154620"/>
                    <a:pt x="5501410" y="5154620"/>
                    <a:pt x="5311614" y="5140646"/>
                  </a:cubicBezTo>
                  <a:cubicBezTo>
                    <a:pt x="4816897" y="5104314"/>
                    <a:pt x="4312846" y="5114096"/>
                    <a:pt x="3815018" y="5098725"/>
                  </a:cubicBezTo>
                  <a:cubicBezTo>
                    <a:pt x="3534989" y="5090340"/>
                    <a:pt x="3254961" y="5070777"/>
                    <a:pt x="2974933" y="5054008"/>
                  </a:cubicBezTo>
                  <a:cubicBezTo>
                    <a:pt x="2657567" y="5035842"/>
                    <a:pt x="2340202" y="5014881"/>
                    <a:pt x="2019725" y="4995318"/>
                  </a:cubicBezTo>
                  <a:cubicBezTo>
                    <a:pt x="1786368" y="4981344"/>
                    <a:pt x="1549900" y="4967370"/>
                    <a:pt x="1316543" y="4953396"/>
                  </a:cubicBezTo>
                  <a:cubicBezTo>
                    <a:pt x="1310320" y="4953396"/>
                    <a:pt x="1304097" y="4951999"/>
                    <a:pt x="1297874" y="4951999"/>
                  </a:cubicBezTo>
                  <a:cubicBezTo>
                    <a:pt x="1101854" y="4914269"/>
                    <a:pt x="893389" y="4884924"/>
                    <a:pt x="712926" y="4836015"/>
                  </a:cubicBezTo>
                  <a:cubicBezTo>
                    <a:pt x="408006" y="4752172"/>
                    <a:pt x="277326" y="4618022"/>
                    <a:pt x="264881" y="4460117"/>
                  </a:cubicBezTo>
                  <a:cubicBezTo>
                    <a:pt x="261769" y="4405618"/>
                    <a:pt x="246212" y="4352518"/>
                    <a:pt x="246212" y="4298020"/>
                  </a:cubicBezTo>
                  <a:cubicBezTo>
                    <a:pt x="249324" y="4222560"/>
                    <a:pt x="261769" y="4148498"/>
                    <a:pt x="271104" y="4074437"/>
                  </a:cubicBezTo>
                  <a:cubicBezTo>
                    <a:pt x="295995" y="3853649"/>
                    <a:pt x="308441" y="3632861"/>
                    <a:pt x="271104" y="3412073"/>
                  </a:cubicBezTo>
                  <a:cubicBezTo>
                    <a:pt x="236878" y="3213644"/>
                    <a:pt x="205764" y="3016611"/>
                    <a:pt x="171538" y="2818182"/>
                  </a:cubicBezTo>
                  <a:cubicBezTo>
                    <a:pt x="149758" y="2691019"/>
                    <a:pt x="121755" y="2565254"/>
                    <a:pt x="103086" y="2438091"/>
                  </a:cubicBezTo>
                  <a:cubicBezTo>
                    <a:pt x="90641" y="2354248"/>
                    <a:pt x="93752" y="2269007"/>
                    <a:pt x="81307" y="2185163"/>
                  </a:cubicBezTo>
                  <a:cubicBezTo>
                    <a:pt x="75084" y="2137652"/>
                    <a:pt x="40858" y="2091538"/>
                    <a:pt x="37747" y="2044027"/>
                  </a:cubicBezTo>
                  <a:cubicBezTo>
                    <a:pt x="25301" y="1929441"/>
                    <a:pt x="22189" y="1813457"/>
                    <a:pt x="15967" y="1697474"/>
                  </a:cubicBezTo>
                  <a:cubicBezTo>
                    <a:pt x="12855" y="1652757"/>
                    <a:pt x="-2702" y="1608041"/>
                    <a:pt x="409" y="1563324"/>
                  </a:cubicBezTo>
                  <a:cubicBezTo>
                    <a:pt x="3521" y="1493455"/>
                    <a:pt x="22189" y="1423585"/>
                    <a:pt x="25301" y="1353716"/>
                  </a:cubicBezTo>
                  <a:cubicBezTo>
                    <a:pt x="28412" y="1272667"/>
                    <a:pt x="9744" y="1191618"/>
                    <a:pt x="15967" y="1111967"/>
                  </a:cubicBezTo>
                  <a:cubicBezTo>
                    <a:pt x="15967" y="1035110"/>
                    <a:pt x="37747" y="959651"/>
                    <a:pt x="59527" y="882795"/>
                  </a:cubicBezTo>
                  <a:cubicBezTo>
                    <a:pt x="65749" y="856244"/>
                    <a:pt x="109309" y="832489"/>
                    <a:pt x="121755" y="805938"/>
                  </a:cubicBezTo>
                  <a:cubicBezTo>
                    <a:pt x="174649" y="674583"/>
                    <a:pt x="230655" y="543229"/>
                    <a:pt x="367558" y="421656"/>
                  </a:cubicBezTo>
                  <a:cubicBezTo>
                    <a:pt x="398672" y="395105"/>
                    <a:pt x="448455" y="371349"/>
                    <a:pt x="495126" y="350389"/>
                  </a:cubicBezTo>
                  <a:cubicBezTo>
                    <a:pt x="510683" y="343402"/>
                    <a:pt x="548020" y="347594"/>
                    <a:pt x="557355" y="347594"/>
                  </a:cubicBezTo>
                  <a:cubicBezTo>
                    <a:pt x="579135" y="329428"/>
                    <a:pt x="591580" y="311262"/>
                    <a:pt x="616472" y="302877"/>
                  </a:cubicBezTo>
                  <a:cubicBezTo>
                    <a:pt x="750263" y="256763"/>
                    <a:pt x="890277" y="223226"/>
                    <a:pt x="1064517" y="214842"/>
                  </a:cubicBezTo>
                  <a:cubicBezTo>
                    <a:pt x="1195197" y="207855"/>
                    <a:pt x="1322765" y="182702"/>
                    <a:pt x="1453445" y="168728"/>
                  </a:cubicBezTo>
                  <a:cubicBezTo>
                    <a:pt x="1612128" y="151959"/>
                    <a:pt x="1770811" y="132396"/>
                    <a:pt x="1935717" y="122614"/>
                  </a:cubicBezTo>
                  <a:cubicBezTo>
                    <a:pt x="2085065" y="114229"/>
                    <a:pt x="2228190" y="96063"/>
                    <a:pt x="2380650" y="90474"/>
                  </a:cubicBezTo>
                  <a:cubicBezTo>
                    <a:pt x="2536222" y="84884"/>
                    <a:pt x="2691793" y="68116"/>
                    <a:pt x="2850476" y="62526"/>
                  </a:cubicBezTo>
                  <a:cubicBezTo>
                    <a:pt x="3279853" y="48552"/>
                    <a:pt x="3712341" y="38770"/>
                    <a:pt x="4141718" y="27591"/>
                  </a:cubicBezTo>
                  <a:cubicBezTo>
                    <a:pt x="4247506" y="24796"/>
                    <a:pt x="4353295" y="27591"/>
                    <a:pt x="4459083" y="28989"/>
                  </a:cubicBezTo>
                  <a:cubicBezTo>
                    <a:pt x="4511977" y="30386"/>
                    <a:pt x="4564872" y="35976"/>
                    <a:pt x="4620877" y="38770"/>
                  </a:cubicBezTo>
                  <a:cubicBezTo>
                    <a:pt x="4645768" y="40168"/>
                    <a:pt x="4670660" y="35976"/>
                    <a:pt x="4695551" y="35976"/>
                  </a:cubicBezTo>
                  <a:cubicBezTo>
                    <a:pt x="4770225" y="35976"/>
                    <a:pt x="4848011" y="35976"/>
                    <a:pt x="4922685" y="34578"/>
                  </a:cubicBezTo>
                  <a:cubicBezTo>
                    <a:pt x="5065811" y="31783"/>
                    <a:pt x="5212048" y="24796"/>
                    <a:pt x="5355174" y="24796"/>
                  </a:cubicBezTo>
                  <a:cubicBezTo>
                    <a:pt x="5495188" y="24796"/>
                    <a:pt x="5635202" y="28989"/>
                    <a:pt x="5775216" y="31783"/>
                  </a:cubicBezTo>
                  <a:lnTo>
                    <a:pt x="5887228" y="31783"/>
                  </a:lnTo>
                  <a:cubicBezTo>
                    <a:pt x="6058356" y="28989"/>
                    <a:pt x="6226373" y="28989"/>
                    <a:pt x="6397501" y="24796"/>
                  </a:cubicBezTo>
                  <a:cubicBezTo>
                    <a:pt x="6562407" y="20604"/>
                    <a:pt x="6724201" y="10823"/>
                    <a:pt x="6889107" y="6630"/>
                  </a:cubicBezTo>
                  <a:cubicBezTo>
                    <a:pt x="6966892" y="3836"/>
                    <a:pt x="7047789" y="3836"/>
                    <a:pt x="7125575" y="10823"/>
                  </a:cubicBezTo>
                  <a:cubicBezTo>
                    <a:pt x="7243809" y="20604"/>
                    <a:pt x="7355821" y="26194"/>
                    <a:pt x="7474055" y="10823"/>
                  </a:cubicBezTo>
                  <a:cubicBezTo>
                    <a:pt x="7517615" y="5233"/>
                    <a:pt x="7573620" y="15015"/>
                    <a:pt x="7623403" y="17809"/>
                  </a:cubicBezTo>
                  <a:cubicBezTo>
                    <a:pt x="7645183" y="19207"/>
                    <a:pt x="7670075" y="22002"/>
                    <a:pt x="7682520" y="17809"/>
                  </a:cubicBezTo>
                  <a:cubicBezTo>
                    <a:pt x="7766528" y="-9374"/>
                    <a:pt x="7844314" y="-3024"/>
                    <a:pt x="7925212" y="20604"/>
                  </a:cubicBezTo>
                  <a:cubicBezTo>
                    <a:pt x="7934546" y="23399"/>
                    <a:pt x="7959437" y="16412"/>
                    <a:pt x="7978105" y="16412"/>
                  </a:cubicBezTo>
                  <a:cubicBezTo>
                    <a:pt x="8052780" y="16412"/>
                    <a:pt x="8127454" y="16412"/>
                    <a:pt x="8205240" y="17809"/>
                  </a:cubicBezTo>
                  <a:cubicBezTo>
                    <a:pt x="8261246" y="19207"/>
                    <a:pt x="8314139" y="27591"/>
                    <a:pt x="8370146" y="30386"/>
                  </a:cubicBezTo>
                  <a:cubicBezTo>
                    <a:pt x="8491491" y="37373"/>
                    <a:pt x="8615948" y="48552"/>
                    <a:pt x="8740405" y="48552"/>
                  </a:cubicBezTo>
                  <a:cubicBezTo>
                    <a:pt x="8973762" y="49949"/>
                    <a:pt x="9207119" y="54142"/>
                    <a:pt x="9437364" y="76500"/>
                  </a:cubicBezTo>
                  <a:cubicBezTo>
                    <a:pt x="9652053" y="97461"/>
                    <a:pt x="9872964" y="97461"/>
                    <a:pt x="10090764" y="114229"/>
                  </a:cubicBezTo>
                  <a:cubicBezTo>
                    <a:pt x="10221444" y="124011"/>
                    <a:pt x="10355235" y="142177"/>
                    <a:pt x="10467247" y="171523"/>
                  </a:cubicBezTo>
                  <a:cubicBezTo>
                    <a:pt x="10588592" y="202265"/>
                    <a:pt x="10681935" y="252571"/>
                    <a:pt x="10790835" y="294493"/>
                  </a:cubicBezTo>
                  <a:cubicBezTo>
                    <a:pt x="10831284" y="309864"/>
                    <a:pt x="10890401" y="321043"/>
                    <a:pt x="10918403" y="340607"/>
                  </a:cubicBezTo>
                  <a:cubicBezTo>
                    <a:pt x="10999301" y="393708"/>
                    <a:pt x="11070863" y="449603"/>
                    <a:pt x="11142426" y="505499"/>
                  </a:cubicBezTo>
                  <a:cubicBezTo>
                    <a:pt x="11195320" y="546023"/>
                    <a:pt x="11248215" y="587945"/>
                    <a:pt x="11288663" y="629867"/>
                  </a:cubicBezTo>
                  <a:cubicBezTo>
                    <a:pt x="11332222" y="678776"/>
                    <a:pt x="11366448" y="729082"/>
                    <a:pt x="11400675" y="780785"/>
                  </a:cubicBezTo>
                  <a:cubicBezTo>
                    <a:pt x="11453569" y="861834"/>
                    <a:pt x="11515797" y="942883"/>
                    <a:pt x="11550022" y="1026726"/>
                  </a:cubicBezTo>
                  <a:cubicBezTo>
                    <a:pt x="11599805" y="1144107"/>
                    <a:pt x="11624698" y="1264283"/>
                    <a:pt x="11662034" y="1383061"/>
                  </a:cubicBezTo>
                  <a:cubicBezTo>
                    <a:pt x="11674480" y="1422188"/>
                    <a:pt x="11690037" y="1461315"/>
                    <a:pt x="11696260" y="1500442"/>
                  </a:cubicBezTo>
                  <a:cubicBezTo>
                    <a:pt x="11714929" y="1612233"/>
                    <a:pt x="11727374" y="1722627"/>
                    <a:pt x="11742931" y="1834418"/>
                  </a:cubicBezTo>
                  <a:cubicBezTo>
                    <a:pt x="11764712" y="1972760"/>
                    <a:pt x="11795826" y="2109705"/>
                    <a:pt x="11811383" y="2248046"/>
                  </a:cubicBezTo>
                  <a:cubicBezTo>
                    <a:pt x="11826940" y="2380798"/>
                    <a:pt x="11832020" y="2514948"/>
                    <a:pt x="11829480" y="2649098"/>
                  </a:cubicBezTo>
                  <a:cubicBezTo>
                    <a:pt x="11823829" y="2872680"/>
                    <a:pt x="11798937" y="3094866"/>
                    <a:pt x="11774046" y="3318448"/>
                  </a:cubicBezTo>
                  <a:cubicBezTo>
                    <a:pt x="11758489" y="3456790"/>
                    <a:pt x="11736708" y="3593734"/>
                    <a:pt x="11705594" y="3730679"/>
                  </a:cubicBezTo>
                  <a:cubicBezTo>
                    <a:pt x="11674480" y="3867623"/>
                    <a:pt x="11627808" y="4003170"/>
                    <a:pt x="11593583" y="4140114"/>
                  </a:cubicBezTo>
                  <a:cubicBezTo>
                    <a:pt x="11568691" y="4235137"/>
                    <a:pt x="11562469" y="4330159"/>
                    <a:pt x="11534465" y="4423785"/>
                  </a:cubicBezTo>
                  <a:cubicBezTo>
                    <a:pt x="11509574" y="4509025"/>
                    <a:pt x="11416231" y="4584485"/>
                    <a:pt x="11291774" y="4647367"/>
                  </a:cubicBezTo>
                  <a:cubicBezTo>
                    <a:pt x="11189098" y="4700468"/>
                    <a:pt x="11108200" y="4760556"/>
                    <a:pt x="11002412" y="4812260"/>
                  </a:cubicBezTo>
                  <a:cubicBezTo>
                    <a:pt x="10909069" y="4858373"/>
                    <a:pt x="10806392" y="4904487"/>
                    <a:pt x="10644598" y="4905885"/>
                  </a:cubicBezTo>
                  <a:cubicBezTo>
                    <a:pt x="10607260" y="4905885"/>
                    <a:pt x="10573035" y="4922653"/>
                    <a:pt x="10535698" y="4931038"/>
                  </a:cubicBezTo>
                  <a:cubicBezTo>
                    <a:pt x="10377016" y="4961781"/>
                    <a:pt x="10212109" y="4988331"/>
                    <a:pt x="10056538" y="5021868"/>
                  </a:cubicBezTo>
                  <a:cubicBezTo>
                    <a:pt x="9770288" y="5083353"/>
                    <a:pt x="9462257" y="5093135"/>
                    <a:pt x="9154224" y="5098725"/>
                  </a:cubicBezTo>
                  <a:cubicBezTo>
                    <a:pt x="9035990" y="5101520"/>
                    <a:pt x="8914645" y="5097327"/>
                    <a:pt x="8796411" y="5101520"/>
                  </a:cubicBezTo>
                  <a:cubicBezTo>
                    <a:pt x="8737293" y="5102917"/>
                    <a:pt x="8681288" y="5115494"/>
                    <a:pt x="8625282" y="5121083"/>
                  </a:cubicBezTo>
                  <a:cubicBezTo>
                    <a:pt x="8600391" y="5123878"/>
                    <a:pt x="8575500" y="5122481"/>
                    <a:pt x="8547496" y="5123878"/>
                  </a:cubicBezTo>
                  <a:cubicBezTo>
                    <a:pt x="8510160" y="5125275"/>
                    <a:pt x="8472823" y="5129467"/>
                    <a:pt x="8435486" y="5128070"/>
                  </a:cubicBezTo>
                  <a:cubicBezTo>
                    <a:pt x="8398148" y="5125275"/>
                    <a:pt x="8373257" y="5119686"/>
                    <a:pt x="8367034" y="5119686"/>
                  </a:cubicBezTo>
                  <a:close/>
                </a:path>
              </a:pathLst>
            </a:custGeom>
            <a:solidFill>
              <a:srgbClr val="FABABB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-4644196">
            <a:off x="-1682202" y="-2652667"/>
            <a:ext cx="6166477" cy="6089895"/>
          </a:xfrm>
          <a:custGeom>
            <a:avLst/>
            <a:gdLst/>
            <a:ahLst/>
            <a:cxnLst/>
            <a:rect l="l" t="t" r="r" b="b"/>
            <a:pathLst>
              <a:path w="6166477" h="6089895">
                <a:moveTo>
                  <a:pt x="0" y="0"/>
                </a:moveTo>
                <a:lnTo>
                  <a:pt x="6166477" y="0"/>
                </a:lnTo>
                <a:lnTo>
                  <a:pt x="6166477" y="6089896"/>
                </a:lnTo>
                <a:lnTo>
                  <a:pt x="0" y="6089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4644196">
            <a:off x="14176062" y="6951302"/>
            <a:ext cx="6166477" cy="6089895"/>
          </a:xfrm>
          <a:custGeom>
            <a:avLst/>
            <a:gdLst/>
            <a:ahLst/>
            <a:cxnLst/>
            <a:rect l="l" t="t" r="r" b="b"/>
            <a:pathLst>
              <a:path w="6166477" h="6089895">
                <a:moveTo>
                  <a:pt x="0" y="0"/>
                </a:moveTo>
                <a:lnTo>
                  <a:pt x="6166476" y="0"/>
                </a:lnTo>
                <a:lnTo>
                  <a:pt x="6166476" y="6089896"/>
                </a:lnTo>
                <a:lnTo>
                  <a:pt x="0" y="6089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68920" y="9258300"/>
            <a:ext cx="3018959" cy="3022055"/>
          </a:xfrm>
          <a:custGeom>
            <a:avLst/>
            <a:gdLst/>
            <a:ahLst/>
            <a:cxnLst/>
            <a:rect l="l" t="t" r="r" b="b"/>
            <a:pathLst>
              <a:path w="3018959" h="3022055">
                <a:moveTo>
                  <a:pt x="0" y="0"/>
                </a:moveTo>
                <a:lnTo>
                  <a:pt x="3018959" y="0"/>
                </a:lnTo>
                <a:lnTo>
                  <a:pt x="3018959" y="3022055"/>
                </a:lnTo>
                <a:lnTo>
                  <a:pt x="0" y="302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031510" y="-1511028"/>
            <a:ext cx="3018959" cy="3022055"/>
          </a:xfrm>
          <a:custGeom>
            <a:avLst/>
            <a:gdLst/>
            <a:ahLst/>
            <a:cxnLst/>
            <a:rect l="l" t="t" r="r" b="b"/>
            <a:pathLst>
              <a:path w="3018959" h="3022055">
                <a:moveTo>
                  <a:pt x="0" y="0"/>
                </a:moveTo>
                <a:lnTo>
                  <a:pt x="3018959" y="0"/>
                </a:lnTo>
                <a:lnTo>
                  <a:pt x="3018959" y="3022056"/>
                </a:lnTo>
                <a:lnTo>
                  <a:pt x="0" y="3022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73303" y="-917658"/>
            <a:ext cx="2757302" cy="2428685"/>
          </a:xfrm>
          <a:custGeom>
            <a:avLst/>
            <a:gdLst/>
            <a:ahLst/>
            <a:cxnLst/>
            <a:rect l="l" t="t" r="r" b="b"/>
            <a:pathLst>
              <a:path w="2757302" h="2428685">
                <a:moveTo>
                  <a:pt x="0" y="0"/>
                </a:moveTo>
                <a:lnTo>
                  <a:pt x="2757303" y="0"/>
                </a:lnTo>
                <a:lnTo>
                  <a:pt x="2757303" y="2428686"/>
                </a:lnTo>
                <a:lnTo>
                  <a:pt x="0" y="2428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49951" y="9268140"/>
            <a:ext cx="2757302" cy="2428685"/>
          </a:xfrm>
          <a:custGeom>
            <a:avLst/>
            <a:gdLst/>
            <a:ahLst/>
            <a:cxnLst/>
            <a:rect l="l" t="t" r="r" b="b"/>
            <a:pathLst>
              <a:path w="2757302" h="2428685">
                <a:moveTo>
                  <a:pt x="0" y="0"/>
                </a:moveTo>
                <a:lnTo>
                  <a:pt x="2757302" y="0"/>
                </a:lnTo>
                <a:lnTo>
                  <a:pt x="2757302" y="2428686"/>
                </a:lnTo>
                <a:lnTo>
                  <a:pt x="0" y="2428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55441" y="2741029"/>
            <a:ext cx="11056002" cy="6067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35"/>
              </a:lnSpc>
              <a:spcBef>
                <a:spcPct val="0"/>
              </a:spcBef>
            </a:pPr>
            <a:endParaRPr dirty="0"/>
          </a:p>
          <a:p>
            <a:pPr marL="529733" lvl="1" indent="-264866" algn="just">
              <a:lnSpc>
                <a:spcPts val="3435"/>
              </a:lnSpc>
              <a:spcBef>
                <a:spcPct val="0"/>
              </a:spcBef>
              <a:buFont typeface="Arial"/>
              <a:buChar char="•"/>
            </a:pPr>
            <a:r>
              <a:rPr lang="en-US" sz="2453" u="none" strike="noStrike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Thoracoabdominal aorta - origin of left subclavian artery to aortoiliac </a:t>
            </a:r>
            <a:r>
              <a:rPr lang="en-US" sz="2453" u="none" strike="noStrike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bifurication</a:t>
            </a:r>
            <a:r>
              <a:rPr lang="en-US" sz="2453" u="none" strike="noStrike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marL="529733" lvl="1" indent="-264866" algn="just">
              <a:lnSpc>
                <a:spcPts val="3435"/>
              </a:lnSpc>
              <a:spcBef>
                <a:spcPct val="0"/>
              </a:spcBef>
              <a:buFont typeface="Arial"/>
              <a:buChar char="•"/>
            </a:pPr>
            <a:r>
              <a:rPr lang="en-US" sz="2453" u="none" strike="noStrike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Medial layer - primary elastin and collagen, to provide structural </a:t>
            </a:r>
            <a:r>
              <a:rPr lang="en-US" sz="2453" u="none" strike="noStrike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integerity</a:t>
            </a:r>
            <a:r>
              <a:rPr lang="en-US" sz="2453" u="none" strike="noStrike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and elasticity. </a:t>
            </a:r>
          </a:p>
          <a:p>
            <a:pPr marL="529733" lvl="1" indent="-264866" algn="just">
              <a:lnSpc>
                <a:spcPts val="3435"/>
              </a:lnSpc>
              <a:spcBef>
                <a:spcPct val="0"/>
              </a:spcBef>
              <a:buFont typeface="Arial"/>
              <a:buChar char="•"/>
            </a:pPr>
            <a:r>
              <a:rPr lang="en-US" sz="2453" u="none" strike="noStrike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Degeneration of these proteins - weakening of the aortic wall, predisposing to aneurysmal dilation. </a:t>
            </a:r>
          </a:p>
          <a:p>
            <a:pPr marL="529733" lvl="1" indent="-264866" algn="just">
              <a:lnSpc>
                <a:spcPts val="3435"/>
              </a:lnSpc>
              <a:spcBef>
                <a:spcPct val="0"/>
              </a:spcBef>
              <a:buFont typeface="Arial"/>
              <a:buChar char="•"/>
            </a:pPr>
            <a:r>
              <a:rPr lang="en-US" sz="2453" u="none" strike="noStrike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Secondary to genetic disorders - Marfan syndrome, Ehlers-Danlos syndrome, </a:t>
            </a:r>
            <a:r>
              <a:rPr lang="en-US" sz="2453" u="none" strike="noStrike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Loeys</a:t>
            </a:r>
            <a:r>
              <a:rPr lang="en-US" sz="2453" u="none" strike="noStrike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-Dietz syndrome and Turner’s </a:t>
            </a:r>
            <a:r>
              <a:rPr lang="en-US" sz="2453" u="none" strike="noStrike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syndorme</a:t>
            </a:r>
            <a:r>
              <a:rPr lang="en-US" sz="2453" u="none" strike="noStrike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marL="529733" lvl="1" indent="-264866" algn="just">
              <a:lnSpc>
                <a:spcPts val="3435"/>
              </a:lnSpc>
              <a:spcBef>
                <a:spcPct val="0"/>
              </a:spcBef>
              <a:buFont typeface="Arial"/>
              <a:buChar char="•"/>
            </a:pPr>
            <a:r>
              <a:rPr lang="en-US" sz="2453" u="none" strike="noStrike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Other etiologies - Polycystic kidney disease, syphilitic arteritis, traumatic injury and chronic aortic dissection. </a:t>
            </a:r>
          </a:p>
          <a:p>
            <a:pPr marL="529733" lvl="1" indent="-264866" algn="just">
              <a:lnSpc>
                <a:spcPts val="3435"/>
              </a:lnSpc>
              <a:spcBef>
                <a:spcPct val="0"/>
              </a:spcBef>
              <a:buFont typeface="Arial"/>
              <a:buChar char="•"/>
            </a:pPr>
            <a:r>
              <a:rPr lang="en-US" sz="2453" u="none" strike="noStrike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Atherosclerosis and associated risk factors: smoking, hypertension, obesity, hyperlipidemia and COPD. </a:t>
            </a:r>
          </a:p>
          <a:p>
            <a:pPr marL="529733" lvl="1" indent="-264866" algn="just">
              <a:lnSpc>
                <a:spcPts val="3435"/>
              </a:lnSpc>
              <a:spcBef>
                <a:spcPct val="0"/>
              </a:spcBef>
              <a:buFont typeface="Arial"/>
              <a:buChar char="•"/>
            </a:pPr>
            <a:r>
              <a:rPr lang="en-US" sz="2453" u="none" strike="noStrike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Lower incidents of concomitant </a:t>
            </a:r>
            <a:r>
              <a:rPr lang="en-US" sz="2453" u="none" strike="noStrike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cornoary</a:t>
            </a:r>
            <a:r>
              <a:rPr lang="en-US" sz="2453" u="none" strike="noStrike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artery </a:t>
            </a:r>
            <a:r>
              <a:rPr lang="en-US" sz="2453" u="none" strike="noStrike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disesase</a:t>
            </a:r>
            <a:r>
              <a:rPr lang="en-US" sz="2453" u="none" strike="noStrike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.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171426" y="1028700"/>
            <a:ext cx="1175557" cy="1634451"/>
          </a:xfrm>
          <a:custGeom>
            <a:avLst/>
            <a:gdLst/>
            <a:ahLst/>
            <a:cxnLst/>
            <a:rect l="l" t="t" r="r" b="b"/>
            <a:pathLst>
              <a:path w="1175557" h="1634451">
                <a:moveTo>
                  <a:pt x="0" y="0"/>
                </a:moveTo>
                <a:lnTo>
                  <a:pt x="1175557" y="0"/>
                </a:lnTo>
                <a:lnTo>
                  <a:pt x="1175557" y="1634451"/>
                </a:lnTo>
                <a:lnTo>
                  <a:pt x="0" y="1634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624723" y="1447955"/>
            <a:ext cx="11056002" cy="83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43"/>
              </a:lnSpc>
              <a:spcBef>
                <a:spcPct val="0"/>
              </a:spcBef>
            </a:pPr>
            <a:r>
              <a:rPr lang="en-US" sz="4959" b="1">
                <a:solidFill>
                  <a:srgbClr val="D13B53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Anatomy and Pathology</a:t>
            </a:r>
          </a:p>
        </p:txBody>
      </p:sp>
      <p:pic>
        <p:nvPicPr>
          <p:cNvPr id="14" name="Picture 13" descr="A diagram of a aorta&#10;&#10;AI-generated content may be incorrect.">
            <a:extLst>
              <a:ext uri="{FF2B5EF4-FFF2-40B4-BE49-F238E27FC236}">
                <a16:creationId xmlns:a16="http://schemas.microsoft.com/office/drawing/2014/main" id="{9EEDAEB0-8E72-B7C0-9A6A-BBB3E29B5A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429" y="3242644"/>
            <a:ext cx="6752436" cy="50643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63358" y="586260"/>
            <a:ext cx="11171390" cy="258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4955" b="1">
                <a:solidFill>
                  <a:srgbClr val="D13B53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Crawford Extent II thoracoabdominal aortic aneurysm </a:t>
            </a:r>
          </a:p>
          <a:p>
            <a:pPr algn="l">
              <a:lnSpc>
                <a:spcPts val="6937"/>
              </a:lnSpc>
              <a:spcBef>
                <a:spcPct val="0"/>
              </a:spcBef>
            </a:pPr>
            <a:endParaRPr lang="en-US" sz="4955" b="1">
              <a:solidFill>
                <a:srgbClr val="D13B53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677554" y="3089740"/>
            <a:ext cx="10542998" cy="616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9"/>
              </a:lnSpc>
            </a:pPr>
            <a:r>
              <a:rPr lang="en-US" sz="2764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Complex vascular pathology - progressive dilation of the descending thoracic aorta extending into the abdominal aorta. </a:t>
            </a:r>
          </a:p>
          <a:p>
            <a:pPr algn="l">
              <a:lnSpc>
                <a:spcPts val="3869"/>
              </a:lnSpc>
            </a:pPr>
            <a:endParaRPr lang="en-US" sz="2764">
              <a:solidFill>
                <a:srgbClr val="D13B53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l">
              <a:lnSpc>
                <a:spcPts val="3869"/>
              </a:lnSpc>
            </a:pPr>
            <a:r>
              <a:rPr lang="en-US" sz="2764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Crawford’s classification system:</a:t>
            </a:r>
          </a:p>
          <a:p>
            <a:pPr marL="596778" lvl="1" indent="-298389" algn="l">
              <a:lnSpc>
                <a:spcPts val="3869"/>
              </a:lnSpc>
              <a:buFont typeface="Arial"/>
              <a:buChar char="•"/>
            </a:pPr>
            <a:r>
              <a:rPr lang="en-US" sz="2764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Type I - ·Descending thoracic aorta to suprarenal abdominal aorta</a:t>
            </a:r>
          </a:p>
          <a:p>
            <a:pPr marL="596778" lvl="1" indent="-298389" algn="l">
              <a:lnSpc>
                <a:spcPts val="3869"/>
              </a:lnSpc>
              <a:buFont typeface="Arial"/>
              <a:buChar char="•"/>
            </a:pPr>
            <a:r>
              <a:rPr lang="en-US" sz="2764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Type II - From subclavian origin to aortoiliac bifurcation</a:t>
            </a:r>
          </a:p>
          <a:p>
            <a:pPr marL="596778" lvl="1" indent="-298389" algn="l">
              <a:lnSpc>
                <a:spcPts val="3869"/>
              </a:lnSpc>
              <a:buFont typeface="Arial"/>
              <a:buChar char="•"/>
            </a:pPr>
            <a:r>
              <a:rPr lang="en-US" sz="2764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Type III - Distal thoracic aorta to aortoiliac bifurcation</a:t>
            </a:r>
          </a:p>
          <a:p>
            <a:pPr marL="596778" lvl="1" indent="-298389" algn="l">
              <a:lnSpc>
                <a:spcPts val="3869"/>
              </a:lnSpc>
              <a:buFont typeface="Arial"/>
              <a:buChar char="•"/>
            </a:pPr>
            <a:r>
              <a:rPr lang="en-US" sz="2764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Type IV - Abdominal aorta below the diaphragm</a:t>
            </a:r>
          </a:p>
          <a:p>
            <a:pPr marL="596778" lvl="1" indent="-298389" algn="l">
              <a:lnSpc>
                <a:spcPts val="3869"/>
              </a:lnSpc>
              <a:buFont typeface="Arial"/>
              <a:buChar char="•"/>
            </a:pPr>
            <a:r>
              <a:rPr lang="en-US" sz="2764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Type V - Distal thoracic aorta including celiac and superior mesenteric origins but excluding renal arteries</a:t>
            </a:r>
          </a:p>
          <a:p>
            <a:pPr algn="l">
              <a:lnSpc>
                <a:spcPts val="2831"/>
              </a:lnSpc>
              <a:spcBef>
                <a:spcPct val="0"/>
              </a:spcBef>
            </a:pPr>
            <a:endParaRPr lang="en-US" sz="2764">
              <a:solidFill>
                <a:srgbClr val="D13B53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58250" y="0"/>
            <a:ext cx="6851142" cy="8229600"/>
          </a:xfrm>
          <a:custGeom>
            <a:avLst/>
            <a:gdLst/>
            <a:ahLst/>
            <a:cxnLst/>
            <a:rect l="l" t="t" r="r" b="b"/>
            <a:pathLst>
              <a:path w="6851142" h="8229600">
                <a:moveTo>
                  <a:pt x="0" y="0"/>
                </a:moveTo>
                <a:lnTo>
                  <a:pt x="6851142" y="0"/>
                </a:lnTo>
                <a:lnTo>
                  <a:pt x="68511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5831" y="2872216"/>
            <a:ext cx="7376723" cy="5633972"/>
          </a:xfrm>
          <a:custGeom>
            <a:avLst/>
            <a:gdLst/>
            <a:ahLst/>
            <a:cxnLst/>
            <a:rect l="l" t="t" r="r" b="b"/>
            <a:pathLst>
              <a:path w="7376723" h="5633972">
                <a:moveTo>
                  <a:pt x="0" y="0"/>
                </a:moveTo>
                <a:lnTo>
                  <a:pt x="7376723" y="0"/>
                </a:lnTo>
                <a:lnTo>
                  <a:pt x="7376723" y="5633972"/>
                </a:lnTo>
                <a:lnTo>
                  <a:pt x="0" y="56339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244105"/>
            <a:ext cx="18288000" cy="4042895"/>
          </a:xfrm>
          <a:custGeom>
            <a:avLst/>
            <a:gdLst/>
            <a:ahLst/>
            <a:cxnLst/>
            <a:rect l="l" t="t" r="r" b="b"/>
            <a:pathLst>
              <a:path w="18288000" h="4042895">
                <a:moveTo>
                  <a:pt x="0" y="0"/>
                </a:moveTo>
                <a:lnTo>
                  <a:pt x="18288000" y="0"/>
                </a:lnTo>
                <a:lnTo>
                  <a:pt x="18288000" y="4042895"/>
                </a:lnTo>
                <a:lnTo>
                  <a:pt x="0" y="40428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106437" y="1052516"/>
            <a:ext cx="10336196" cy="791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8099" lvl="1" indent="-284050" algn="just">
              <a:lnSpc>
                <a:spcPts val="3683"/>
              </a:lnSpc>
              <a:buFont typeface="Arial"/>
              <a:buChar char="•"/>
            </a:pPr>
            <a:r>
              <a:rPr lang="en-US" sz="2631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Natural progression - rupture or dissection with untreated cases demonstrating 5 year survival of only 10-20%. </a:t>
            </a:r>
          </a:p>
          <a:p>
            <a:pPr marL="568099" lvl="1" indent="-284050" algn="just">
              <a:lnSpc>
                <a:spcPts val="3683"/>
              </a:lnSpc>
              <a:buFont typeface="Arial"/>
              <a:buChar char="•"/>
            </a:pPr>
            <a:r>
              <a:rPr lang="en-US" sz="2631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Advanced age and female sex significantly increases rupture risk </a:t>
            </a:r>
          </a:p>
          <a:p>
            <a:pPr marL="568099" lvl="1" indent="-284050" algn="just">
              <a:lnSpc>
                <a:spcPts val="3683"/>
              </a:lnSpc>
              <a:buFont typeface="Arial"/>
              <a:buChar char="•"/>
            </a:pPr>
            <a:r>
              <a:rPr lang="en-US" sz="2631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Aneurysm size: exceeding 6cm has a rupture risk of 7%, and those greater then 7cm are 43%.</a:t>
            </a:r>
          </a:p>
          <a:p>
            <a:pPr marL="568099" lvl="1" indent="-284050" algn="just">
              <a:lnSpc>
                <a:spcPts val="3683"/>
              </a:lnSpc>
              <a:buFont typeface="Arial"/>
              <a:buChar char="•"/>
            </a:pPr>
            <a:r>
              <a:rPr lang="en-US" sz="2631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Predominantly affect older adult men </a:t>
            </a:r>
          </a:p>
          <a:p>
            <a:pPr marL="568099" lvl="1" indent="-284050" algn="just">
              <a:lnSpc>
                <a:spcPts val="3683"/>
              </a:lnSpc>
              <a:buFont typeface="Arial"/>
              <a:buChar char="•"/>
            </a:pPr>
            <a:r>
              <a:rPr lang="en-US" sz="2631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Global incidence - 5.3 per 100 000/year and prevalence at 0.16%.</a:t>
            </a:r>
          </a:p>
          <a:p>
            <a:pPr marL="568099" lvl="1" indent="-284050" algn="just">
              <a:lnSpc>
                <a:spcPts val="3683"/>
              </a:lnSpc>
              <a:buFont typeface="Arial"/>
              <a:buChar char="•"/>
            </a:pPr>
            <a:r>
              <a:rPr lang="en-US" sz="2631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North America - 7.3 per 100 000/year and prevalence of 0.12% </a:t>
            </a:r>
          </a:p>
          <a:p>
            <a:pPr marL="568099" lvl="1" indent="-284050" algn="just">
              <a:lnSpc>
                <a:spcPts val="3683"/>
              </a:lnSpc>
              <a:buFont typeface="Arial"/>
              <a:buChar char="•"/>
            </a:pPr>
            <a:r>
              <a:rPr lang="en-US" sz="2631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Europe - 4.8 per 100 000/year and prevalence of 0.25%</a:t>
            </a:r>
          </a:p>
          <a:p>
            <a:pPr marL="568099" lvl="1" indent="-284050" algn="just">
              <a:lnSpc>
                <a:spcPts val="3683"/>
              </a:lnSpc>
              <a:buFont typeface="Arial"/>
              <a:buChar char="•"/>
            </a:pPr>
            <a:r>
              <a:rPr lang="en-US" sz="2631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Asia - prevalence around 0.16% </a:t>
            </a:r>
          </a:p>
          <a:p>
            <a:pPr marL="568099" lvl="1" indent="-284050" algn="just">
              <a:lnSpc>
                <a:spcPts val="3683"/>
              </a:lnSpc>
              <a:buFont typeface="Arial"/>
              <a:buChar char="•"/>
            </a:pPr>
            <a:r>
              <a:rPr lang="en-US" sz="2631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South America - 0.33 per 100 000/year and prevalence of 0.012%</a:t>
            </a:r>
          </a:p>
          <a:p>
            <a:pPr marL="568099" lvl="1" indent="-284050" algn="just">
              <a:lnSpc>
                <a:spcPts val="3683"/>
              </a:lnSpc>
              <a:buFont typeface="Arial"/>
              <a:buChar char="•"/>
            </a:pPr>
            <a:r>
              <a:rPr lang="en-US" sz="2631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Most prevalent in high-income countries and significant atherosclerotic disease burden</a:t>
            </a:r>
          </a:p>
        </p:txBody>
      </p:sp>
      <p:sp>
        <p:nvSpPr>
          <p:cNvPr id="4" name="Freeform 4"/>
          <p:cNvSpPr/>
          <p:nvPr/>
        </p:nvSpPr>
        <p:spPr>
          <a:xfrm>
            <a:off x="711773" y="1240493"/>
            <a:ext cx="5681123" cy="7727137"/>
          </a:xfrm>
          <a:custGeom>
            <a:avLst/>
            <a:gdLst/>
            <a:ahLst/>
            <a:cxnLst/>
            <a:rect l="l" t="t" r="r" b="b"/>
            <a:pathLst>
              <a:path w="5681123" h="7727137">
                <a:moveTo>
                  <a:pt x="0" y="0"/>
                </a:moveTo>
                <a:lnTo>
                  <a:pt x="5681123" y="0"/>
                </a:lnTo>
                <a:lnTo>
                  <a:pt x="5681123" y="7727138"/>
                </a:lnTo>
                <a:lnTo>
                  <a:pt x="0" y="7727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28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82" t="-26300" r="-29658" b="-309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542261" y="12583"/>
            <a:ext cx="13475373" cy="2293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2"/>
              </a:lnSpc>
            </a:pPr>
            <a:r>
              <a:rPr lang="en-US" sz="6587" b="1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The Patient </a:t>
            </a:r>
          </a:p>
          <a:p>
            <a:pPr algn="l">
              <a:lnSpc>
                <a:spcPts val="9222"/>
              </a:lnSpc>
              <a:spcBef>
                <a:spcPct val="0"/>
              </a:spcBef>
            </a:pPr>
            <a:endParaRPr lang="en-US" sz="6587" b="1">
              <a:solidFill>
                <a:srgbClr val="FFFFFF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04306" y="1634332"/>
            <a:ext cx="9646013" cy="1702715"/>
            <a:chOff x="0" y="0"/>
            <a:chExt cx="2540514" cy="4484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40514" cy="448452"/>
            </a:xfrm>
            <a:custGeom>
              <a:avLst/>
              <a:gdLst/>
              <a:ahLst/>
              <a:cxnLst/>
              <a:rect l="l" t="t" r="r" b="b"/>
              <a:pathLst>
                <a:path w="2540514" h="448452">
                  <a:moveTo>
                    <a:pt x="40933" y="0"/>
                  </a:moveTo>
                  <a:lnTo>
                    <a:pt x="2499581" y="0"/>
                  </a:lnTo>
                  <a:cubicBezTo>
                    <a:pt x="2510437" y="0"/>
                    <a:pt x="2520849" y="4313"/>
                    <a:pt x="2528525" y="11989"/>
                  </a:cubicBezTo>
                  <a:cubicBezTo>
                    <a:pt x="2536201" y="19665"/>
                    <a:pt x="2540514" y="30077"/>
                    <a:pt x="2540514" y="40933"/>
                  </a:cubicBezTo>
                  <a:lnTo>
                    <a:pt x="2540514" y="407519"/>
                  </a:lnTo>
                  <a:cubicBezTo>
                    <a:pt x="2540514" y="418375"/>
                    <a:pt x="2536201" y="428786"/>
                    <a:pt x="2528525" y="436463"/>
                  </a:cubicBezTo>
                  <a:cubicBezTo>
                    <a:pt x="2520849" y="444139"/>
                    <a:pt x="2510437" y="448452"/>
                    <a:pt x="2499581" y="448452"/>
                  </a:cubicBezTo>
                  <a:lnTo>
                    <a:pt x="40933" y="448452"/>
                  </a:lnTo>
                  <a:cubicBezTo>
                    <a:pt x="18326" y="448452"/>
                    <a:pt x="0" y="430125"/>
                    <a:pt x="0" y="407519"/>
                  </a:cubicBezTo>
                  <a:lnTo>
                    <a:pt x="0" y="40933"/>
                  </a:lnTo>
                  <a:cubicBezTo>
                    <a:pt x="0" y="18326"/>
                    <a:pt x="18326" y="0"/>
                    <a:pt x="409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540514" cy="486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04306" y="3895784"/>
            <a:ext cx="9646013" cy="1067928"/>
            <a:chOff x="0" y="0"/>
            <a:chExt cx="2540514" cy="2812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0514" cy="281265"/>
            </a:xfrm>
            <a:custGeom>
              <a:avLst/>
              <a:gdLst/>
              <a:ahLst/>
              <a:cxnLst/>
              <a:rect l="l" t="t" r="r" b="b"/>
              <a:pathLst>
                <a:path w="2540514" h="281265">
                  <a:moveTo>
                    <a:pt x="40933" y="0"/>
                  </a:moveTo>
                  <a:lnTo>
                    <a:pt x="2499581" y="0"/>
                  </a:lnTo>
                  <a:cubicBezTo>
                    <a:pt x="2510437" y="0"/>
                    <a:pt x="2520849" y="4313"/>
                    <a:pt x="2528525" y="11989"/>
                  </a:cubicBezTo>
                  <a:cubicBezTo>
                    <a:pt x="2536201" y="19665"/>
                    <a:pt x="2540514" y="30077"/>
                    <a:pt x="2540514" y="40933"/>
                  </a:cubicBezTo>
                  <a:lnTo>
                    <a:pt x="2540514" y="240332"/>
                  </a:lnTo>
                  <a:cubicBezTo>
                    <a:pt x="2540514" y="262939"/>
                    <a:pt x="2522188" y="281265"/>
                    <a:pt x="2499581" y="281265"/>
                  </a:cubicBezTo>
                  <a:lnTo>
                    <a:pt x="40933" y="281265"/>
                  </a:lnTo>
                  <a:cubicBezTo>
                    <a:pt x="30077" y="281265"/>
                    <a:pt x="19665" y="276952"/>
                    <a:pt x="11989" y="269276"/>
                  </a:cubicBezTo>
                  <a:cubicBezTo>
                    <a:pt x="4313" y="261600"/>
                    <a:pt x="0" y="251188"/>
                    <a:pt x="0" y="240332"/>
                  </a:cubicBezTo>
                  <a:lnTo>
                    <a:pt x="0" y="40933"/>
                  </a:lnTo>
                  <a:cubicBezTo>
                    <a:pt x="0" y="18326"/>
                    <a:pt x="18326" y="0"/>
                    <a:pt x="409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540514" cy="319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188675" y="1463139"/>
            <a:ext cx="7380654" cy="3671448"/>
          </a:xfrm>
          <a:custGeom>
            <a:avLst/>
            <a:gdLst/>
            <a:ahLst/>
            <a:cxnLst/>
            <a:rect l="l" t="t" r="r" b="b"/>
            <a:pathLst>
              <a:path w="7380654" h="3671448">
                <a:moveTo>
                  <a:pt x="0" y="0"/>
                </a:moveTo>
                <a:lnTo>
                  <a:pt x="7380655" y="0"/>
                </a:lnTo>
                <a:lnTo>
                  <a:pt x="7380655" y="3671447"/>
                </a:lnTo>
                <a:lnTo>
                  <a:pt x="0" y="36714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88" t="-42893" r="-13000" b="-160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188675" y="5507296"/>
            <a:ext cx="7308558" cy="4499245"/>
          </a:xfrm>
          <a:custGeom>
            <a:avLst/>
            <a:gdLst/>
            <a:ahLst/>
            <a:cxnLst/>
            <a:rect l="l" t="t" r="r" b="b"/>
            <a:pathLst>
              <a:path w="7308558" h="4499245">
                <a:moveTo>
                  <a:pt x="0" y="0"/>
                </a:moveTo>
                <a:lnTo>
                  <a:pt x="7308558" y="0"/>
                </a:lnTo>
                <a:lnTo>
                  <a:pt x="7308558" y="4499246"/>
                </a:lnTo>
                <a:lnTo>
                  <a:pt x="0" y="44992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323" b="-145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395455" y="143702"/>
            <a:ext cx="1652916" cy="1490630"/>
          </a:xfrm>
          <a:custGeom>
            <a:avLst/>
            <a:gdLst/>
            <a:ahLst/>
            <a:cxnLst/>
            <a:rect l="l" t="t" r="r" b="b"/>
            <a:pathLst>
              <a:path w="1652916" h="1490630">
                <a:moveTo>
                  <a:pt x="0" y="0"/>
                </a:moveTo>
                <a:lnTo>
                  <a:pt x="1652917" y="0"/>
                </a:lnTo>
                <a:lnTo>
                  <a:pt x="1652917" y="1490630"/>
                </a:lnTo>
                <a:lnTo>
                  <a:pt x="0" y="1490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492847" y="1606396"/>
            <a:ext cx="9268931" cy="2260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5298" lvl="1" indent="-352649" algn="just">
              <a:lnSpc>
                <a:spcPts val="4573"/>
              </a:lnSpc>
              <a:buFont typeface="Arial"/>
              <a:buChar char="•"/>
            </a:pPr>
            <a:r>
              <a:rPr lang="en-US" sz="3266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Symptomatic, massive Extent II TAAA measuring around 9.2cm across, a sequela of a chronic Stanford type B dissection.</a:t>
            </a:r>
          </a:p>
          <a:p>
            <a:pPr algn="ctr">
              <a:lnSpc>
                <a:spcPts val="4573"/>
              </a:lnSpc>
              <a:spcBef>
                <a:spcPct val="0"/>
              </a:spcBef>
            </a:pPr>
            <a:endParaRPr lang="en-US" sz="3266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304306" y="5522448"/>
            <a:ext cx="9646013" cy="1762021"/>
            <a:chOff x="0" y="0"/>
            <a:chExt cx="2540514" cy="46407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40514" cy="464071"/>
            </a:xfrm>
            <a:custGeom>
              <a:avLst/>
              <a:gdLst/>
              <a:ahLst/>
              <a:cxnLst/>
              <a:rect l="l" t="t" r="r" b="b"/>
              <a:pathLst>
                <a:path w="2540514" h="464071">
                  <a:moveTo>
                    <a:pt x="40933" y="0"/>
                  </a:moveTo>
                  <a:lnTo>
                    <a:pt x="2499581" y="0"/>
                  </a:lnTo>
                  <a:cubicBezTo>
                    <a:pt x="2510437" y="0"/>
                    <a:pt x="2520849" y="4313"/>
                    <a:pt x="2528525" y="11989"/>
                  </a:cubicBezTo>
                  <a:cubicBezTo>
                    <a:pt x="2536201" y="19665"/>
                    <a:pt x="2540514" y="30077"/>
                    <a:pt x="2540514" y="40933"/>
                  </a:cubicBezTo>
                  <a:lnTo>
                    <a:pt x="2540514" y="423139"/>
                  </a:lnTo>
                  <a:cubicBezTo>
                    <a:pt x="2540514" y="433995"/>
                    <a:pt x="2536201" y="444406"/>
                    <a:pt x="2528525" y="452082"/>
                  </a:cubicBezTo>
                  <a:cubicBezTo>
                    <a:pt x="2520849" y="459759"/>
                    <a:pt x="2510437" y="464071"/>
                    <a:pt x="2499581" y="464071"/>
                  </a:cubicBezTo>
                  <a:lnTo>
                    <a:pt x="40933" y="464071"/>
                  </a:lnTo>
                  <a:cubicBezTo>
                    <a:pt x="18326" y="464071"/>
                    <a:pt x="0" y="445745"/>
                    <a:pt x="0" y="423139"/>
                  </a:cubicBezTo>
                  <a:lnTo>
                    <a:pt x="0" y="40933"/>
                  </a:lnTo>
                  <a:cubicBezTo>
                    <a:pt x="0" y="18326"/>
                    <a:pt x="18326" y="0"/>
                    <a:pt x="409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540514" cy="502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92847" y="4123614"/>
            <a:ext cx="9268931" cy="55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5993" lvl="1" indent="-352996" algn="just">
              <a:lnSpc>
                <a:spcPts val="4578"/>
              </a:lnSpc>
              <a:buFont typeface="Arial"/>
              <a:buChar char="•"/>
            </a:pPr>
            <a:r>
              <a:rPr lang="en-US" sz="327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52 year old South African black male.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04306" y="7901634"/>
            <a:ext cx="9646013" cy="1815580"/>
            <a:chOff x="0" y="0"/>
            <a:chExt cx="2540514" cy="4781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540514" cy="478178"/>
            </a:xfrm>
            <a:custGeom>
              <a:avLst/>
              <a:gdLst/>
              <a:ahLst/>
              <a:cxnLst/>
              <a:rect l="l" t="t" r="r" b="b"/>
              <a:pathLst>
                <a:path w="2540514" h="478178">
                  <a:moveTo>
                    <a:pt x="40933" y="0"/>
                  </a:moveTo>
                  <a:lnTo>
                    <a:pt x="2499581" y="0"/>
                  </a:lnTo>
                  <a:cubicBezTo>
                    <a:pt x="2510437" y="0"/>
                    <a:pt x="2520849" y="4313"/>
                    <a:pt x="2528525" y="11989"/>
                  </a:cubicBezTo>
                  <a:cubicBezTo>
                    <a:pt x="2536201" y="19665"/>
                    <a:pt x="2540514" y="30077"/>
                    <a:pt x="2540514" y="40933"/>
                  </a:cubicBezTo>
                  <a:lnTo>
                    <a:pt x="2540514" y="437245"/>
                  </a:lnTo>
                  <a:cubicBezTo>
                    <a:pt x="2540514" y="459851"/>
                    <a:pt x="2522188" y="478178"/>
                    <a:pt x="2499581" y="478178"/>
                  </a:cubicBezTo>
                  <a:lnTo>
                    <a:pt x="40933" y="478178"/>
                  </a:lnTo>
                  <a:cubicBezTo>
                    <a:pt x="30077" y="478178"/>
                    <a:pt x="19665" y="473865"/>
                    <a:pt x="11989" y="466189"/>
                  </a:cubicBezTo>
                  <a:cubicBezTo>
                    <a:pt x="4313" y="458512"/>
                    <a:pt x="0" y="448101"/>
                    <a:pt x="0" y="437245"/>
                  </a:cubicBezTo>
                  <a:lnTo>
                    <a:pt x="0" y="40933"/>
                  </a:lnTo>
                  <a:cubicBezTo>
                    <a:pt x="0" y="18326"/>
                    <a:pt x="18326" y="0"/>
                    <a:pt x="409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540514" cy="516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92847" y="7846444"/>
            <a:ext cx="9268931" cy="1717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5993" lvl="1" indent="-352996" algn="just">
              <a:lnSpc>
                <a:spcPts val="4578"/>
              </a:lnSpc>
              <a:buFont typeface="Arial"/>
              <a:buChar char="•"/>
            </a:pPr>
            <a:r>
              <a:rPr lang="en-US" sz="327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Involvement of all visceral and renal arteries (intercostals from T6 to L2) - spinal cord ischemia.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92847" y="5468536"/>
            <a:ext cx="9268931" cy="2298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5993" lvl="1" indent="-352996" algn="just">
              <a:lnSpc>
                <a:spcPts val="4578"/>
              </a:lnSpc>
              <a:buFont typeface="Arial"/>
              <a:buChar char="•"/>
            </a:pPr>
            <a:r>
              <a:rPr lang="en-US" sz="327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Highly tortuous and heavily calcified aorta, with the true lumen severely compromised, high risk for malperfusion.</a:t>
            </a:r>
          </a:p>
          <a:p>
            <a:pPr algn="ctr">
              <a:lnSpc>
                <a:spcPts val="4578"/>
              </a:lnSpc>
              <a:spcBef>
                <a:spcPct val="0"/>
              </a:spcBef>
            </a:pPr>
            <a:endParaRPr lang="en-US" sz="3270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07510" y="553054"/>
            <a:ext cx="12335669" cy="225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9"/>
              </a:lnSpc>
            </a:pPr>
            <a:r>
              <a:rPr lang="en-US" sz="6506" b="1">
                <a:solidFill>
                  <a:srgbClr val="D13B53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Cannulation </a:t>
            </a:r>
          </a:p>
          <a:p>
            <a:pPr algn="l">
              <a:lnSpc>
                <a:spcPts val="9109"/>
              </a:lnSpc>
              <a:spcBef>
                <a:spcPct val="0"/>
              </a:spcBef>
            </a:pPr>
            <a:endParaRPr lang="en-US" sz="6506" b="1">
              <a:solidFill>
                <a:srgbClr val="D13B53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565320" y="502477"/>
            <a:ext cx="1220050" cy="1788593"/>
          </a:xfrm>
          <a:custGeom>
            <a:avLst/>
            <a:gdLst/>
            <a:ahLst/>
            <a:cxnLst/>
            <a:rect l="l" t="t" r="r" b="b"/>
            <a:pathLst>
              <a:path w="1220050" h="1788593">
                <a:moveTo>
                  <a:pt x="0" y="0"/>
                </a:moveTo>
                <a:lnTo>
                  <a:pt x="1220050" y="0"/>
                </a:lnTo>
                <a:lnTo>
                  <a:pt x="1220050" y="1788593"/>
                </a:lnTo>
                <a:lnTo>
                  <a:pt x="0" y="17885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336831" y="2810811"/>
            <a:ext cx="7564961" cy="7044870"/>
          </a:xfrm>
          <a:custGeom>
            <a:avLst/>
            <a:gdLst/>
            <a:ahLst/>
            <a:cxnLst/>
            <a:rect l="l" t="t" r="r" b="b"/>
            <a:pathLst>
              <a:path w="7564961" h="7044870">
                <a:moveTo>
                  <a:pt x="0" y="0"/>
                </a:moveTo>
                <a:lnTo>
                  <a:pt x="7564961" y="0"/>
                </a:lnTo>
                <a:lnTo>
                  <a:pt x="7564961" y="7044870"/>
                </a:lnTo>
                <a:lnTo>
                  <a:pt x="0" y="70448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413219">
            <a:off x="12913071" y="-2837286"/>
            <a:ext cx="7275092" cy="5674572"/>
          </a:xfrm>
          <a:custGeom>
            <a:avLst/>
            <a:gdLst/>
            <a:ahLst/>
            <a:cxnLst/>
            <a:rect l="l" t="t" r="r" b="b"/>
            <a:pathLst>
              <a:path w="7275092" h="5674572">
                <a:moveTo>
                  <a:pt x="0" y="0"/>
                </a:moveTo>
                <a:lnTo>
                  <a:pt x="7275092" y="0"/>
                </a:lnTo>
                <a:lnTo>
                  <a:pt x="7275092" y="5674572"/>
                </a:lnTo>
                <a:lnTo>
                  <a:pt x="0" y="5674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2753661"/>
            <a:ext cx="10306125" cy="5458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0328" lvl="1" indent="-335164" algn="l">
              <a:lnSpc>
                <a:spcPts val="4346"/>
              </a:lnSpc>
              <a:buFont typeface="Arial"/>
              <a:buChar char="•"/>
            </a:pPr>
            <a:r>
              <a:rPr lang="en-US" sz="3104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A 20Fr cannula in the right axillary artery for dedicated antegrade cerebral perfusion.</a:t>
            </a:r>
          </a:p>
          <a:p>
            <a:pPr marL="670328" lvl="1" indent="-335164" algn="l">
              <a:lnSpc>
                <a:spcPts val="4346"/>
              </a:lnSpc>
              <a:buFont typeface="Arial"/>
              <a:buChar char="•"/>
            </a:pPr>
            <a:r>
              <a:rPr lang="en-US" sz="3104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A 19Fr cannula in the femoral artery for lower body perfusion.</a:t>
            </a:r>
          </a:p>
          <a:p>
            <a:pPr marL="670328" lvl="1" indent="-335164" algn="l">
              <a:lnSpc>
                <a:spcPts val="4346"/>
              </a:lnSpc>
              <a:buFont typeface="Arial"/>
              <a:buChar char="•"/>
            </a:pPr>
            <a:r>
              <a:rPr lang="en-US" sz="3104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The arterial line was split, allowing us to independently control flow to the upper and lower body, a technique supported for managing malperfusion.</a:t>
            </a:r>
          </a:p>
          <a:p>
            <a:pPr marL="670328" lvl="1" indent="-335164" algn="l">
              <a:lnSpc>
                <a:spcPts val="4346"/>
              </a:lnSpc>
              <a:buFont typeface="Arial"/>
              <a:buChar char="•"/>
            </a:pPr>
            <a:r>
              <a:rPr lang="en-US" sz="3104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21Fr cannula placed in the femoral vein for venous drainage. </a:t>
            </a:r>
          </a:p>
        </p:txBody>
      </p:sp>
      <p:sp>
        <p:nvSpPr>
          <p:cNvPr id="7" name="Freeform 7"/>
          <p:cNvSpPr/>
          <p:nvPr/>
        </p:nvSpPr>
        <p:spPr>
          <a:xfrm rot="1413219">
            <a:off x="-1886399" y="-3031183"/>
            <a:ext cx="7275092" cy="5674572"/>
          </a:xfrm>
          <a:custGeom>
            <a:avLst/>
            <a:gdLst/>
            <a:ahLst/>
            <a:cxnLst/>
            <a:rect l="l" t="t" r="r" b="b"/>
            <a:pathLst>
              <a:path w="7275092" h="5674572">
                <a:moveTo>
                  <a:pt x="0" y="0"/>
                </a:moveTo>
                <a:lnTo>
                  <a:pt x="7275092" y="0"/>
                </a:lnTo>
                <a:lnTo>
                  <a:pt x="7275092" y="5674572"/>
                </a:lnTo>
                <a:lnTo>
                  <a:pt x="0" y="5674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19204">
            <a:off x="15400159" y="226142"/>
            <a:ext cx="3718283" cy="4114800"/>
          </a:xfrm>
          <a:custGeom>
            <a:avLst/>
            <a:gdLst/>
            <a:ahLst/>
            <a:cxnLst/>
            <a:rect l="l" t="t" r="r" b="b"/>
            <a:pathLst>
              <a:path w="3718283" h="4114800">
                <a:moveTo>
                  <a:pt x="0" y="0"/>
                </a:moveTo>
                <a:lnTo>
                  <a:pt x="3718282" y="0"/>
                </a:lnTo>
                <a:lnTo>
                  <a:pt x="3718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852899" y="-123825"/>
            <a:ext cx="13348855" cy="335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9"/>
              </a:lnSpc>
            </a:pPr>
            <a:r>
              <a:rPr lang="en-US" sz="6407" b="1">
                <a:solidFill>
                  <a:srgbClr val="D13B53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Temperature Management &amp; Approach</a:t>
            </a:r>
          </a:p>
          <a:p>
            <a:pPr algn="ctr">
              <a:lnSpc>
                <a:spcPts val="8969"/>
              </a:lnSpc>
              <a:spcBef>
                <a:spcPct val="0"/>
              </a:spcBef>
            </a:pPr>
            <a:endParaRPr lang="en-US" sz="6407" b="1">
              <a:solidFill>
                <a:srgbClr val="D13B53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</p:txBody>
      </p:sp>
      <p:sp>
        <p:nvSpPr>
          <p:cNvPr id="4" name="Freeform 4"/>
          <p:cNvSpPr/>
          <p:nvPr/>
        </p:nvSpPr>
        <p:spPr>
          <a:xfrm rot="-1419204">
            <a:off x="-499313" y="6876698"/>
            <a:ext cx="3718283" cy="4114800"/>
          </a:xfrm>
          <a:custGeom>
            <a:avLst/>
            <a:gdLst/>
            <a:ahLst/>
            <a:cxnLst/>
            <a:rect l="l" t="t" r="r" b="b"/>
            <a:pathLst>
              <a:path w="3718283" h="4114800">
                <a:moveTo>
                  <a:pt x="0" y="0"/>
                </a:moveTo>
                <a:lnTo>
                  <a:pt x="3718283" y="0"/>
                </a:lnTo>
                <a:lnTo>
                  <a:pt x="37182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4309" y="2915024"/>
            <a:ext cx="5328899" cy="5397596"/>
          </a:xfrm>
          <a:custGeom>
            <a:avLst/>
            <a:gdLst/>
            <a:ahLst/>
            <a:cxnLst/>
            <a:rect l="l" t="t" r="r" b="b"/>
            <a:pathLst>
              <a:path w="5328899" h="5397596">
                <a:moveTo>
                  <a:pt x="0" y="0"/>
                </a:moveTo>
                <a:lnTo>
                  <a:pt x="5328899" y="0"/>
                </a:lnTo>
                <a:lnTo>
                  <a:pt x="5328899" y="5397596"/>
                </a:lnTo>
                <a:lnTo>
                  <a:pt x="0" y="5397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455887" y="2915024"/>
            <a:ext cx="5328899" cy="5397596"/>
          </a:xfrm>
          <a:custGeom>
            <a:avLst/>
            <a:gdLst/>
            <a:ahLst/>
            <a:cxnLst/>
            <a:rect l="l" t="t" r="r" b="b"/>
            <a:pathLst>
              <a:path w="5328899" h="5397596">
                <a:moveTo>
                  <a:pt x="0" y="0"/>
                </a:moveTo>
                <a:lnTo>
                  <a:pt x="5328899" y="0"/>
                </a:lnTo>
                <a:lnTo>
                  <a:pt x="5328899" y="5397596"/>
                </a:lnTo>
                <a:lnTo>
                  <a:pt x="0" y="5397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794436" y="2915024"/>
            <a:ext cx="5328899" cy="5397596"/>
          </a:xfrm>
          <a:custGeom>
            <a:avLst/>
            <a:gdLst/>
            <a:ahLst/>
            <a:cxnLst/>
            <a:rect l="l" t="t" r="r" b="b"/>
            <a:pathLst>
              <a:path w="5328899" h="5397596">
                <a:moveTo>
                  <a:pt x="0" y="0"/>
                </a:moveTo>
                <a:lnTo>
                  <a:pt x="5328899" y="0"/>
                </a:lnTo>
                <a:lnTo>
                  <a:pt x="5328899" y="5397596"/>
                </a:lnTo>
                <a:lnTo>
                  <a:pt x="0" y="5397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253154" y="1028700"/>
            <a:ext cx="541282" cy="1793404"/>
          </a:xfrm>
          <a:custGeom>
            <a:avLst/>
            <a:gdLst/>
            <a:ahLst/>
            <a:cxnLst/>
            <a:rect l="l" t="t" r="r" b="b"/>
            <a:pathLst>
              <a:path w="541282" h="1793404">
                <a:moveTo>
                  <a:pt x="0" y="0"/>
                </a:moveTo>
                <a:lnTo>
                  <a:pt x="541282" y="0"/>
                </a:lnTo>
                <a:lnTo>
                  <a:pt x="541282" y="1793404"/>
                </a:lnTo>
                <a:lnTo>
                  <a:pt x="0" y="17934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794436" y="4054945"/>
            <a:ext cx="5131943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Deep hypothermia (often 18-20°C) required for DHCA</a:t>
            </a:r>
          </a:p>
          <a:p>
            <a:pPr marL="647700" lvl="1" indent="-323850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Patient was cooled only to 30°C, a level of moderate hypothermia.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1742" y="4179574"/>
            <a:ext cx="4602313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Phase 1: We began flowing only to the head via the axillary cannula at about 60% of full flow,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37487" y="3521545"/>
            <a:ext cx="4965698" cy="479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Phase 2: After applying the proximal cross-clamp, we unclamped the femoral line, bringing flows up to 100% and perfusing the entire body. At no point was the patient in circulatory arrest.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D13B53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4682">
            <a:off x="-191750" y="-337195"/>
            <a:ext cx="18514240" cy="10694894"/>
          </a:xfrm>
          <a:custGeom>
            <a:avLst/>
            <a:gdLst/>
            <a:ahLst/>
            <a:cxnLst/>
            <a:rect l="l" t="t" r="r" b="b"/>
            <a:pathLst>
              <a:path w="18514240" h="10694894">
                <a:moveTo>
                  <a:pt x="0" y="0"/>
                </a:moveTo>
                <a:lnTo>
                  <a:pt x="18514239" y="0"/>
                </a:lnTo>
                <a:lnTo>
                  <a:pt x="18514239" y="10694895"/>
                </a:lnTo>
                <a:lnTo>
                  <a:pt x="0" y="10694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201" b="-42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32121" y="443905"/>
            <a:ext cx="11056002" cy="1712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43"/>
              </a:lnSpc>
            </a:pPr>
            <a:r>
              <a:rPr lang="en-US" sz="4959" b="1">
                <a:solidFill>
                  <a:srgbClr val="D13B53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Organ Perfusion</a:t>
            </a:r>
          </a:p>
          <a:p>
            <a:pPr algn="l">
              <a:lnSpc>
                <a:spcPts val="6943"/>
              </a:lnSpc>
              <a:spcBef>
                <a:spcPct val="0"/>
              </a:spcBef>
            </a:pPr>
            <a:endParaRPr lang="en-US" sz="4959" b="1">
              <a:solidFill>
                <a:srgbClr val="D13B53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87676" y="1722744"/>
            <a:ext cx="10468326" cy="7447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6876" lvl="1" indent="-288438" algn="l">
              <a:lnSpc>
                <a:spcPts val="3740"/>
              </a:lnSpc>
              <a:buFont typeface="Arial"/>
              <a:buChar char="•"/>
            </a:pPr>
            <a:r>
              <a:rPr lang="en-US" sz="2671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Simple repair - simple cold crystalloid perfusion (e.g., 4°C Lactated Ringer's) or passive shunt perfusion for organ protection.</a:t>
            </a:r>
          </a:p>
          <a:p>
            <a:pPr marL="576876" lvl="1" indent="-288438" algn="l">
              <a:lnSpc>
                <a:spcPts val="3740"/>
              </a:lnSpc>
              <a:buFont typeface="Arial"/>
              <a:buChar char="•"/>
            </a:pPr>
            <a:r>
              <a:rPr lang="en-US" sz="2671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Mesenteric arteries      MPS      cold blood       oxygen and substrates. </a:t>
            </a:r>
          </a:p>
          <a:p>
            <a:pPr marL="576876" lvl="1" indent="-288438" algn="l">
              <a:lnSpc>
                <a:spcPts val="3740"/>
              </a:lnSpc>
              <a:buFont typeface="Arial"/>
              <a:buChar char="•"/>
            </a:pPr>
            <a:r>
              <a:rPr lang="en-US" sz="2671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Renal arteries        cold crystalloid solution (Ringers lactate with 20g of Mannitol)        every 3-5 minutes        Cardioplegia system roller pump.</a:t>
            </a:r>
          </a:p>
          <a:p>
            <a:pPr marL="576876" lvl="1" indent="-288438" algn="l">
              <a:lnSpc>
                <a:spcPts val="3740"/>
              </a:lnSpc>
              <a:buFont typeface="Arial"/>
              <a:buChar char="•"/>
            </a:pPr>
            <a:r>
              <a:rPr lang="en-US" sz="2671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20g of Mannitol     targeted free-radical  scavenging &amp; osmotic diuresis.</a:t>
            </a:r>
          </a:p>
          <a:p>
            <a:pPr marL="576876" lvl="1" indent="-288438" algn="l">
              <a:lnSpc>
                <a:spcPts val="3740"/>
              </a:lnSpc>
              <a:buFont typeface="Arial"/>
              <a:buChar char="•"/>
            </a:pPr>
            <a:r>
              <a:rPr lang="en-US" sz="2671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Hemoconcentrator       fluid load and haemodilution from the renal perfusion.</a:t>
            </a:r>
          </a:p>
          <a:p>
            <a:pPr marL="576876" lvl="1" indent="-288438" algn="l">
              <a:lnSpc>
                <a:spcPts val="3740"/>
              </a:lnSpc>
              <a:buFont typeface="Arial"/>
              <a:buChar char="•"/>
            </a:pPr>
            <a:r>
              <a:rPr lang="en-US" sz="2671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Sodium Bicarbonate        refractory metabolic acidosis</a:t>
            </a:r>
          </a:p>
          <a:p>
            <a:pPr marL="576876" lvl="1" indent="-288438" algn="l">
              <a:lnSpc>
                <a:spcPts val="3740"/>
              </a:lnSpc>
              <a:buFont typeface="Arial"/>
              <a:buChar char="•"/>
            </a:pPr>
            <a:r>
              <a:rPr lang="en-US" sz="2671">
                <a:solidFill>
                  <a:srgbClr val="D13B53"/>
                </a:solidFill>
                <a:latin typeface="Be Vietnam"/>
                <a:ea typeface="Be Vietnam"/>
                <a:cs typeface="Be Vietnam"/>
                <a:sym typeface="Be Vietnam"/>
              </a:rPr>
              <a:t>Fresh Frozen plasma       coagulopathy typically follows complex aortic repairs.</a:t>
            </a:r>
          </a:p>
          <a:p>
            <a:pPr algn="l">
              <a:lnSpc>
                <a:spcPts val="3740"/>
              </a:lnSpc>
              <a:spcBef>
                <a:spcPct val="0"/>
              </a:spcBef>
            </a:pPr>
            <a:endParaRPr lang="en-US" sz="2671">
              <a:solidFill>
                <a:srgbClr val="D13B53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grpSp>
        <p:nvGrpSpPr>
          <p:cNvPr id="5" name="Group 5"/>
          <p:cNvGrpSpPr/>
          <p:nvPr/>
        </p:nvGrpSpPr>
        <p:grpSpPr>
          <a:xfrm rot="5400000">
            <a:off x="4336549" y="3309579"/>
            <a:ext cx="346011" cy="302760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F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5497454" y="3309579"/>
            <a:ext cx="346011" cy="302760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F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7707264" y="3309579"/>
            <a:ext cx="346011" cy="302760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F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3572281" y="4196621"/>
            <a:ext cx="346011" cy="302760"/>
            <a:chOff x="0" y="0"/>
            <a:chExt cx="812800" cy="7112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F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5400000">
            <a:off x="4804312" y="4674948"/>
            <a:ext cx="346011" cy="302760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F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8440050" y="4674948"/>
            <a:ext cx="346011" cy="302760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F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5400000">
            <a:off x="3723661" y="5601866"/>
            <a:ext cx="346011" cy="302760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F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6360122" y="287031"/>
            <a:ext cx="1800961" cy="1483337"/>
          </a:xfrm>
          <a:custGeom>
            <a:avLst/>
            <a:gdLst/>
            <a:ahLst/>
            <a:cxnLst/>
            <a:rect l="l" t="t" r="r" b="b"/>
            <a:pathLst>
              <a:path w="1800961" h="1483337">
                <a:moveTo>
                  <a:pt x="0" y="0"/>
                </a:moveTo>
                <a:lnTo>
                  <a:pt x="1800961" y="0"/>
                </a:lnTo>
                <a:lnTo>
                  <a:pt x="1800961" y="1483338"/>
                </a:lnTo>
                <a:lnTo>
                  <a:pt x="0" y="148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 rot="5400000">
            <a:off x="4336549" y="6499448"/>
            <a:ext cx="346011" cy="302760"/>
            <a:chOff x="0" y="0"/>
            <a:chExt cx="812800" cy="7112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F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 rot="5400000">
            <a:off x="4652932" y="8018014"/>
            <a:ext cx="346011" cy="302760"/>
            <a:chOff x="0" y="0"/>
            <a:chExt cx="812800" cy="7112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F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 rot="5400000">
            <a:off x="4639309" y="7456282"/>
            <a:ext cx="346011" cy="302760"/>
            <a:chOff x="0" y="0"/>
            <a:chExt cx="812800" cy="7112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F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pic>
        <p:nvPicPr>
          <p:cNvPr id="36" name="WhatsApp Video 2025-10-07 at 15.22.03.mp4">
            <a:hlinkClick r:id="" action="ppaction://media"/>
            <a:extLst>
              <a:ext uri="{FF2B5EF4-FFF2-40B4-BE49-F238E27FC236}">
                <a16:creationId xmlns:a16="http://schemas.microsoft.com/office/drawing/2014/main" id="{CB9A1259-B2B7-528B-5BB4-2D0122149B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5070" y="766672"/>
            <a:ext cx="4820863" cy="8357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44876</TotalTime>
  <Words>1247</Words>
  <Application>Microsoft Macintosh PowerPoint</Application>
  <PresentationFormat>Custom</PresentationFormat>
  <Paragraphs>115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Poppins</vt:lpstr>
      <vt:lpstr>Canva Sans Bold</vt:lpstr>
      <vt:lpstr>Arial</vt:lpstr>
      <vt:lpstr>Canva Sans</vt:lpstr>
      <vt:lpstr>Be Vietnam</vt:lpstr>
      <vt:lpstr>Calibri</vt:lpstr>
      <vt:lpstr>Poppins Bold</vt:lpstr>
      <vt:lpstr>Be Vietnam Ultra-Bold</vt:lpstr>
      <vt:lpstr>Open Sauce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Minimalist Healthcare Presentation</dc:title>
  <cp:lastModifiedBy>S Paul (22213880)</cp:lastModifiedBy>
  <cp:revision>4</cp:revision>
  <dcterms:created xsi:type="dcterms:W3CDTF">2006-08-16T00:00:00Z</dcterms:created>
  <dcterms:modified xsi:type="dcterms:W3CDTF">2026-01-08T12:32:15Z</dcterms:modified>
  <dc:identifier>DAG02G0FxsE</dc:identifier>
</cp:coreProperties>
</file>