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Arial MT Pro" panose="020B0502020202020204" pitchFamily="34" charset="77"/>
      <p:regular r:id="rId15"/>
    </p:embeddedFont>
    <p:embeddedFont>
      <p:font typeface="Arial MT Pro Bold" panose="020B0802020202020204" pitchFamily="34" charset="77"/>
      <p:regular r:id="rId16"/>
      <p:bold r:id="rId17"/>
    </p:embeddedFont>
    <p:embeddedFont>
      <p:font typeface="Avenir" panose="02000503020000020003" pitchFamily="2" charset="0"/>
      <p:regular r:id="rId18"/>
      <p:italic r:id="rId19"/>
    </p:embeddedFont>
    <p:embeddedFont>
      <p:font typeface="Avenir Bold" panose="020B0703020203020204" pitchFamily="34" charset="77"/>
      <p:regular r:id="rId20"/>
      <p:bold r:id="rId21"/>
    </p:embeddedFont>
    <p:embeddedFont>
      <p:font typeface="Avenir Light" panose="020B0402020203020204" pitchFamily="34" charset="77"/>
      <p:regular r:id="rId22"/>
      <p: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7" autoAdjust="0"/>
    <p:restoredTop sz="94631" autoAdjust="0"/>
  </p:normalViewPr>
  <p:slideViewPr>
    <p:cSldViewPr>
      <p:cViewPr>
        <p:scale>
          <a:sx n="85" d="100"/>
          <a:sy n="85" d="100"/>
        </p:scale>
        <p:origin x="-184" y="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grpSp>
        <p:nvGrpSpPr>
          <p:cNvPr id="2" name="Group 2"/>
          <p:cNvGrpSpPr/>
          <p:nvPr/>
        </p:nvGrpSpPr>
        <p:grpSpPr>
          <a:xfrm>
            <a:off x="8258399" y="7502735"/>
            <a:ext cx="8746330" cy="4572214"/>
            <a:chOff x="0" y="0"/>
            <a:chExt cx="2303560" cy="1204205"/>
          </a:xfrm>
        </p:grpSpPr>
        <p:sp>
          <p:nvSpPr>
            <p:cNvPr id="3" name="Freeform 3"/>
            <p:cNvSpPr/>
            <p:nvPr/>
          </p:nvSpPr>
          <p:spPr>
            <a:xfrm>
              <a:off x="0" y="0"/>
              <a:ext cx="2303560" cy="1204205"/>
            </a:xfrm>
            <a:custGeom>
              <a:avLst/>
              <a:gdLst/>
              <a:ahLst/>
              <a:cxnLst/>
              <a:rect l="l" t="t" r="r" b="b"/>
              <a:pathLst>
                <a:path w="2303560" h="1204205">
                  <a:moveTo>
                    <a:pt x="44258" y="0"/>
                  </a:moveTo>
                  <a:lnTo>
                    <a:pt x="2259302" y="0"/>
                  </a:lnTo>
                  <a:cubicBezTo>
                    <a:pt x="2271040" y="0"/>
                    <a:pt x="2282297" y="4663"/>
                    <a:pt x="2290597" y="12963"/>
                  </a:cubicBezTo>
                  <a:cubicBezTo>
                    <a:pt x="2298897" y="21263"/>
                    <a:pt x="2303560" y="32520"/>
                    <a:pt x="2303560" y="44258"/>
                  </a:cubicBezTo>
                  <a:lnTo>
                    <a:pt x="2303560" y="1159946"/>
                  </a:lnTo>
                  <a:cubicBezTo>
                    <a:pt x="2303560" y="1184390"/>
                    <a:pt x="2283745" y="1204205"/>
                    <a:pt x="2259302" y="1204205"/>
                  </a:cubicBezTo>
                  <a:lnTo>
                    <a:pt x="44258" y="1204205"/>
                  </a:lnTo>
                  <a:cubicBezTo>
                    <a:pt x="32520" y="1204205"/>
                    <a:pt x="21263" y="1199542"/>
                    <a:pt x="12963" y="1191242"/>
                  </a:cubicBezTo>
                  <a:cubicBezTo>
                    <a:pt x="4663" y="1182942"/>
                    <a:pt x="0" y="1171684"/>
                    <a:pt x="0" y="1159946"/>
                  </a:cubicBezTo>
                  <a:lnTo>
                    <a:pt x="0" y="44258"/>
                  </a:lnTo>
                  <a:cubicBezTo>
                    <a:pt x="0" y="32520"/>
                    <a:pt x="4663" y="21263"/>
                    <a:pt x="12963" y="12963"/>
                  </a:cubicBezTo>
                  <a:cubicBezTo>
                    <a:pt x="21263" y="4663"/>
                    <a:pt x="32520" y="0"/>
                    <a:pt x="44258" y="0"/>
                  </a:cubicBezTo>
                  <a:close/>
                </a:path>
              </a:pathLst>
            </a:custGeom>
            <a:solidFill>
              <a:srgbClr val="0B6197"/>
            </a:solidFill>
          </p:spPr>
          <p:txBody>
            <a:bodyPr/>
            <a:lstStyle/>
            <a:p>
              <a:endParaRPr lang="en-US"/>
            </a:p>
          </p:txBody>
        </p:sp>
        <p:sp>
          <p:nvSpPr>
            <p:cNvPr id="4" name="TextBox 4"/>
            <p:cNvSpPr txBox="1"/>
            <p:nvPr/>
          </p:nvSpPr>
          <p:spPr>
            <a:xfrm>
              <a:off x="0" y="-85725"/>
              <a:ext cx="2303560" cy="1289930"/>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908616" y="428792"/>
            <a:ext cx="8766964" cy="9429415"/>
            <a:chOff x="0" y="0"/>
            <a:chExt cx="810812" cy="872078"/>
          </a:xfrm>
        </p:grpSpPr>
        <p:sp>
          <p:nvSpPr>
            <p:cNvPr id="6" name="Freeform 6"/>
            <p:cNvSpPr/>
            <p:nvPr/>
          </p:nvSpPr>
          <p:spPr>
            <a:xfrm>
              <a:off x="0" y="0"/>
              <a:ext cx="810812" cy="872078"/>
            </a:xfrm>
            <a:custGeom>
              <a:avLst/>
              <a:gdLst/>
              <a:ahLst/>
              <a:cxnLst/>
              <a:rect l="l" t="t" r="r" b="b"/>
              <a:pathLst>
                <a:path w="810812" h="872078">
                  <a:moveTo>
                    <a:pt x="44154" y="0"/>
                  </a:moveTo>
                  <a:lnTo>
                    <a:pt x="766658" y="0"/>
                  </a:lnTo>
                  <a:cubicBezTo>
                    <a:pt x="778368" y="0"/>
                    <a:pt x="789599" y="4652"/>
                    <a:pt x="797879" y="12932"/>
                  </a:cubicBezTo>
                  <a:cubicBezTo>
                    <a:pt x="806160" y="21213"/>
                    <a:pt x="810812" y="32444"/>
                    <a:pt x="810812" y="44154"/>
                  </a:cubicBezTo>
                  <a:lnTo>
                    <a:pt x="810812" y="827925"/>
                  </a:lnTo>
                  <a:cubicBezTo>
                    <a:pt x="810812" y="852310"/>
                    <a:pt x="791043" y="872078"/>
                    <a:pt x="766658" y="872078"/>
                  </a:cubicBezTo>
                  <a:lnTo>
                    <a:pt x="44154" y="872078"/>
                  </a:lnTo>
                  <a:cubicBezTo>
                    <a:pt x="32444" y="872078"/>
                    <a:pt x="21213" y="867427"/>
                    <a:pt x="12932" y="859146"/>
                  </a:cubicBezTo>
                  <a:cubicBezTo>
                    <a:pt x="4652" y="850866"/>
                    <a:pt x="0" y="839635"/>
                    <a:pt x="0" y="827925"/>
                  </a:cubicBezTo>
                  <a:lnTo>
                    <a:pt x="0" y="44154"/>
                  </a:lnTo>
                  <a:cubicBezTo>
                    <a:pt x="0" y="32444"/>
                    <a:pt x="4652" y="21213"/>
                    <a:pt x="12932" y="12932"/>
                  </a:cubicBezTo>
                  <a:cubicBezTo>
                    <a:pt x="21213" y="4652"/>
                    <a:pt x="32444" y="0"/>
                    <a:pt x="44154" y="0"/>
                  </a:cubicBezTo>
                  <a:close/>
                </a:path>
              </a:pathLst>
            </a:custGeom>
            <a:blipFill>
              <a:blip r:embed="rId2"/>
              <a:stretch>
                <a:fillRect l="-52409" r="-49957" b="-10302"/>
              </a:stretch>
            </a:blipFill>
          </p:spPr>
          <p:txBody>
            <a:bodyPr/>
            <a:lstStyle/>
            <a:p>
              <a:endParaRPr lang="en-US"/>
            </a:p>
          </p:txBody>
        </p:sp>
      </p:grpSp>
      <p:grpSp>
        <p:nvGrpSpPr>
          <p:cNvPr id="7" name="Group 7"/>
          <p:cNvGrpSpPr/>
          <p:nvPr/>
        </p:nvGrpSpPr>
        <p:grpSpPr>
          <a:xfrm>
            <a:off x="2133295" y="4914901"/>
            <a:ext cx="1341571" cy="1943312"/>
            <a:chOff x="0" y="0"/>
            <a:chExt cx="353336" cy="511819"/>
          </a:xfrm>
        </p:grpSpPr>
        <p:sp>
          <p:nvSpPr>
            <p:cNvPr id="8" name="Freeform 8"/>
            <p:cNvSpPr/>
            <p:nvPr/>
          </p:nvSpPr>
          <p:spPr>
            <a:xfrm>
              <a:off x="0" y="0"/>
              <a:ext cx="353336" cy="511819"/>
            </a:xfrm>
            <a:custGeom>
              <a:avLst/>
              <a:gdLst/>
              <a:ahLst/>
              <a:cxnLst/>
              <a:rect l="l" t="t" r="r" b="b"/>
              <a:pathLst>
                <a:path w="353336" h="511819">
                  <a:moveTo>
                    <a:pt x="0" y="0"/>
                  </a:moveTo>
                  <a:lnTo>
                    <a:pt x="353336" y="0"/>
                  </a:lnTo>
                  <a:lnTo>
                    <a:pt x="353336" y="511819"/>
                  </a:lnTo>
                  <a:lnTo>
                    <a:pt x="0" y="511819"/>
                  </a:lnTo>
                  <a:close/>
                </a:path>
              </a:pathLst>
            </a:custGeom>
            <a:ln w="114300" cap="sq">
              <a:solidFill>
                <a:srgbClr val="348DDB"/>
              </a:solidFill>
              <a:prstDash val="solid"/>
              <a:miter/>
            </a:ln>
          </p:spPr>
          <p:txBody>
            <a:bodyPr/>
            <a:lstStyle/>
            <a:p>
              <a:endParaRPr lang="en-US"/>
            </a:p>
          </p:txBody>
        </p:sp>
        <p:sp>
          <p:nvSpPr>
            <p:cNvPr id="9" name="TextBox 9"/>
            <p:cNvSpPr txBox="1"/>
            <p:nvPr/>
          </p:nvSpPr>
          <p:spPr>
            <a:xfrm>
              <a:off x="0" y="-85725"/>
              <a:ext cx="353336" cy="597544"/>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7132522" y="32374"/>
            <a:ext cx="942975" cy="1376392"/>
          </a:xfrm>
          <a:custGeom>
            <a:avLst/>
            <a:gdLst/>
            <a:ahLst/>
            <a:cxnLst/>
            <a:rect l="l" t="t" r="r" b="b"/>
            <a:pathLst>
              <a:path w="942975" h="1376392">
                <a:moveTo>
                  <a:pt x="0" y="0"/>
                </a:moveTo>
                <a:lnTo>
                  <a:pt x="942975" y="0"/>
                </a:lnTo>
                <a:lnTo>
                  <a:pt x="942975" y="1376392"/>
                </a:lnTo>
                <a:lnTo>
                  <a:pt x="0" y="1376392"/>
                </a:lnTo>
                <a:lnTo>
                  <a:pt x="0" y="0"/>
                </a:lnTo>
                <a:close/>
              </a:path>
            </a:pathLst>
          </a:custGeom>
          <a:blipFill>
            <a:blip r:embed="rId3"/>
            <a:stretch>
              <a:fillRect/>
            </a:stretch>
          </a:blipFill>
        </p:spPr>
        <p:txBody>
          <a:bodyPr/>
          <a:lstStyle/>
          <a:p>
            <a:endParaRPr lang="en-US"/>
          </a:p>
        </p:txBody>
      </p:sp>
      <p:sp>
        <p:nvSpPr>
          <p:cNvPr id="11" name="Freeform 11"/>
          <p:cNvSpPr/>
          <p:nvPr/>
        </p:nvSpPr>
        <p:spPr>
          <a:xfrm>
            <a:off x="8258399" y="206080"/>
            <a:ext cx="4373165" cy="1028980"/>
          </a:xfrm>
          <a:custGeom>
            <a:avLst/>
            <a:gdLst/>
            <a:ahLst/>
            <a:cxnLst/>
            <a:rect l="l" t="t" r="r" b="b"/>
            <a:pathLst>
              <a:path w="4373165" h="1028980">
                <a:moveTo>
                  <a:pt x="0" y="0"/>
                </a:moveTo>
                <a:lnTo>
                  <a:pt x="4373165" y="0"/>
                </a:lnTo>
                <a:lnTo>
                  <a:pt x="4373165" y="1028980"/>
                </a:lnTo>
                <a:lnTo>
                  <a:pt x="0" y="1028980"/>
                </a:lnTo>
                <a:lnTo>
                  <a:pt x="0" y="0"/>
                </a:lnTo>
                <a:close/>
              </a:path>
            </a:pathLst>
          </a:custGeom>
          <a:blipFill>
            <a:blip r:embed="rId4"/>
            <a:stretch>
              <a:fillRect/>
            </a:stretch>
          </a:blipFill>
        </p:spPr>
        <p:txBody>
          <a:bodyPr/>
          <a:lstStyle/>
          <a:p>
            <a:endParaRPr lang="en-US"/>
          </a:p>
        </p:txBody>
      </p:sp>
      <p:sp>
        <p:nvSpPr>
          <p:cNvPr id="12" name="TextBox 12"/>
          <p:cNvSpPr txBox="1"/>
          <p:nvPr/>
        </p:nvSpPr>
        <p:spPr>
          <a:xfrm>
            <a:off x="8743950" y="1748451"/>
            <a:ext cx="8115300" cy="3981451"/>
          </a:xfrm>
          <a:prstGeom prst="rect">
            <a:avLst/>
          </a:prstGeom>
        </p:spPr>
        <p:txBody>
          <a:bodyPr lIns="0" tIns="0" rIns="0" bIns="0" rtlCol="0" anchor="t">
            <a:spAutoFit/>
          </a:bodyPr>
          <a:lstStyle/>
          <a:p>
            <a:pPr algn="l">
              <a:lnSpc>
                <a:spcPts val="9900"/>
              </a:lnSpc>
            </a:pPr>
            <a:r>
              <a:rPr lang="en-US" sz="9000">
                <a:solidFill>
                  <a:srgbClr val="0B6197"/>
                </a:solidFill>
                <a:latin typeface="Avenir"/>
                <a:ea typeface="Avenir"/>
                <a:cs typeface="Avenir"/>
                <a:sym typeface="Avenir"/>
              </a:rPr>
              <a:t>Neonatal Hypoplastic Arch + VSD</a:t>
            </a:r>
          </a:p>
        </p:txBody>
      </p:sp>
      <p:sp>
        <p:nvSpPr>
          <p:cNvPr id="13" name="TextBox 13"/>
          <p:cNvSpPr txBox="1"/>
          <p:nvPr/>
        </p:nvSpPr>
        <p:spPr>
          <a:xfrm>
            <a:off x="8743950" y="5837698"/>
            <a:ext cx="8515350" cy="1452466"/>
          </a:xfrm>
          <a:prstGeom prst="rect">
            <a:avLst/>
          </a:prstGeom>
        </p:spPr>
        <p:txBody>
          <a:bodyPr lIns="0" tIns="0" rIns="0" bIns="0" rtlCol="0" anchor="t">
            <a:spAutoFit/>
          </a:bodyPr>
          <a:lstStyle/>
          <a:p>
            <a:pPr algn="l">
              <a:lnSpc>
                <a:spcPts val="3734"/>
              </a:lnSpc>
            </a:pPr>
            <a:r>
              <a:rPr lang="en-US" sz="2667" b="1">
                <a:solidFill>
                  <a:srgbClr val="2A2B35"/>
                </a:solidFill>
                <a:latin typeface="Avenir Bold"/>
                <a:ea typeface="Avenir Bold"/>
                <a:cs typeface="Avenir Bold"/>
                <a:sym typeface="Avenir Bold"/>
              </a:rPr>
              <a:t>Advanced Perfusion Strategy with Brief DHCA and Extended Selective Cerebral Perfusion in a 2.4 kg Infant</a:t>
            </a:r>
          </a:p>
        </p:txBody>
      </p:sp>
      <p:sp>
        <p:nvSpPr>
          <p:cNvPr id="14" name="TextBox 14"/>
          <p:cNvSpPr txBox="1"/>
          <p:nvPr/>
        </p:nvSpPr>
        <p:spPr>
          <a:xfrm>
            <a:off x="8743950" y="8642033"/>
            <a:ext cx="6475135" cy="1146809"/>
          </a:xfrm>
          <a:prstGeom prst="rect">
            <a:avLst/>
          </a:prstGeom>
        </p:spPr>
        <p:txBody>
          <a:bodyPr lIns="0" tIns="0" rIns="0" bIns="0" rtlCol="0" anchor="t">
            <a:spAutoFit/>
          </a:bodyPr>
          <a:lstStyle/>
          <a:p>
            <a:pPr algn="l">
              <a:lnSpc>
                <a:spcPts val="2940"/>
              </a:lnSpc>
            </a:pPr>
            <a:r>
              <a:rPr lang="en-US" sz="2100">
                <a:solidFill>
                  <a:srgbClr val="F6F8F7"/>
                </a:solidFill>
                <a:latin typeface="Avenir"/>
                <a:ea typeface="Avenir"/>
                <a:cs typeface="Avenir"/>
                <a:sym typeface="Avenir"/>
              </a:rPr>
              <a:t>BHSc Clinical Technology final year Cardiovascular Perfusion student at Groote Schuur and Red Cross War Memorial Childrens Hospital</a:t>
            </a:r>
          </a:p>
        </p:txBody>
      </p:sp>
      <p:grpSp>
        <p:nvGrpSpPr>
          <p:cNvPr id="15" name="Group 15"/>
          <p:cNvGrpSpPr/>
          <p:nvPr/>
        </p:nvGrpSpPr>
        <p:grpSpPr>
          <a:xfrm>
            <a:off x="8743950" y="8007648"/>
            <a:ext cx="3887614" cy="301624"/>
            <a:chOff x="0" y="0"/>
            <a:chExt cx="5183485" cy="402166"/>
          </a:xfrm>
        </p:grpSpPr>
        <p:sp>
          <p:nvSpPr>
            <p:cNvPr id="16" name="TextBox 16"/>
            <p:cNvSpPr txBox="1"/>
            <p:nvPr/>
          </p:nvSpPr>
          <p:spPr>
            <a:xfrm>
              <a:off x="0" y="-85725"/>
              <a:ext cx="3560280" cy="487891"/>
            </a:xfrm>
            <a:prstGeom prst="rect">
              <a:avLst/>
            </a:prstGeom>
          </p:spPr>
          <p:txBody>
            <a:bodyPr lIns="0" tIns="0" rIns="0" bIns="0" rtlCol="0" anchor="t">
              <a:spAutoFit/>
            </a:bodyPr>
            <a:lstStyle/>
            <a:p>
              <a:pPr algn="l">
                <a:lnSpc>
                  <a:spcPts val="2800"/>
                </a:lnSpc>
              </a:pPr>
              <a:r>
                <a:rPr lang="en-US" sz="2000" b="1">
                  <a:solidFill>
                    <a:srgbClr val="F6F8F7"/>
                  </a:solidFill>
                  <a:latin typeface="Avenir Bold"/>
                  <a:ea typeface="Avenir Bold"/>
                  <a:cs typeface="Avenir Bold"/>
                  <a:sym typeface="Avenir Bold"/>
                </a:rPr>
                <a:t>Presented by: </a:t>
              </a:r>
            </a:p>
          </p:txBody>
        </p:sp>
        <p:sp>
          <p:nvSpPr>
            <p:cNvPr id="17" name="TextBox 17"/>
            <p:cNvSpPr txBox="1"/>
            <p:nvPr/>
          </p:nvSpPr>
          <p:spPr>
            <a:xfrm>
              <a:off x="2445567" y="-85725"/>
              <a:ext cx="2737917" cy="487891"/>
            </a:xfrm>
            <a:prstGeom prst="rect">
              <a:avLst/>
            </a:prstGeom>
          </p:spPr>
          <p:txBody>
            <a:bodyPr lIns="0" tIns="0" rIns="0" bIns="0" rtlCol="0" anchor="t">
              <a:spAutoFit/>
            </a:bodyPr>
            <a:lstStyle/>
            <a:p>
              <a:pPr algn="l">
                <a:lnSpc>
                  <a:spcPts val="2800"/>
                </a:lnSpc>
              </a:pPr>
              <a:r>
                <a:rPr lang="en-US" sz="2000">
                  <a:solidFill>
                    <a:srgbClr val="F6F8F7"/>
                  </a:solidFill>
                  <a:latin typeface="Avenir"/>
                  <a:ea typeface="Avenir"/>
                  <a:cs typeface="Avenir"/>
                  <a:sym typeface="Avenir"/>
                </a:rPr>
                <a:t>Alden Anirudhe</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sp>
        <p:nvSpPr>
          <p:cNvPr id="2" name="TextBox 2"/>
          <p:cNvSpPr txBox="1"/>
          <p:nvPr/>
        </p:nvSpPr>
        <p:spPr>
          <a:xfrm>
            <a:off x="3217664" y="523295"/>
            <a:ext cx="11852672" cy="2416179"/>
          </a:xfrm>
          <a:prstGeom prst="rect">
            <a:avLst/>
          </a:prstGeom>
        </p:spPr>
        <p:txBody>
          <a:bodyPr lIns="0" tIns="0" rIns="0" bIns="0" rtlCol="0" anchor="t">
            <a:spAutoFit/>
          </a:bodyPr>
          <a:lstStyle/>
          <a:p>
            <a:pPr algn="ctr">
              <a:lnSpc>
                <a:spcPts val="8800"/>
              </a:lnSpc>
            </a:pPr>
            <a:r>
              <a:rPr lang="en-US" sz="8000">
                <a:solidFill>
                  <a:srgbClr val="0B6197"/>
                </a:solidFill>
                <a:latin typeface="Avenir"/>
                <a:ea typeface="Avenir"/>
                <a:cs typeface="Avenir"/>
                <a:sym typeface="Avenir"/>
              </a:rPr>
              <a:t>Ultrafiltration and metabolic management</a:t>
            </a:r>
          </a:p>
        </p:txBody>
      </p:sp>
      <p:sp>
        <p:nvSpPr>
          <p:cNvPr id="3" name="TextBox 3"/>
          <p:cNvSpPr txBox="1"/>
          <p:nvPr/>
        </p:nvSpPr>
        <p:spPr>
          <a:xfrm>
            <a:off x="650973" y="3153226"/>
            <a:ext cx="16986054" cy="6249960"/>
          </a:xfrm>
          <a:prstGeom prst="rect">
            <a:avLst/>
          </a:prstGeom>
        </p:spPr>
        <p:txBody>
          <a:bodyPr lIns="0" tIns="0" rIns="0" bIns="0" rtlCol="0" anchor="t">
            <a:spAutoFit/>
          </a:bodyPr>
          <a:lstStyle/>
          <a:p>
            <a:pPr marL="748087" lvl="1" indent="-374043" algn="l">
              <a:lnSpc>
                <a:spcPts val="4850"/>
              </a:lnSpc>
              <a:buFont typeface="Arial"/>
              <a:buChar char="•"/>
            </a:pPr>
            <a:r>
              <a:rPr lang="en-US" sz="3464">
                <a:solidFill>
                  <a:srgbClr val="2A2B35"/>
                </a:solidFill>
                <a:latin typeface="Avenir"/>
                <a:ea typeface="Avenir"/>
                <a:cs typeface="Avenir"/>
                <a:sym typeface="Avenir"/>
              </a:rPr>
              <a:t>Hemoconcentration: 80 mL</a:t>
            </a:r>
          </a:p>
          <a:p>
            <a:pPr marL="748087" lvl="1" indent="-374043" algn="l">
              <a:lnSpc>
                <a:spcPts val="4850"/>
              </a:lnSpc>
              <a:buFont typeface="Arial"/>
              <a:buChar char="•"/>
            </a:pPr>
            <a:r>
              <a:rPr lang="en-US" sz="3464">
                <a:solidFill>
                  <a:srgbClr val="2A2B35"/>
                </a:solidFill>
                <a:latin typeface="Avenir"/>
                <a:ea typeface="Avenir"/>
                <a:cs typeface="Avenir"/>
                <a:sym typeface="Avenir"/>
              </a:rPr>
              <a:t>Zero-balance ultrafiltration: 800 mL</a:t>
            </a:r>
          </a:p>
          <a:p>
            <a:pPr marL="748087" lvl="1" indent="-374043" algn="l">
              <a:lnSpc>
                <a:spcPts val="4850"/>
              </a:lnSpc>
              <a:buFont typeface="Arial"/>
              <a:buChar char="•"/>
            </a:pPr>
            <a:r>
              <a:rPr lang="en-US" sz="3464">
                <a:solidFill>
                  <a:srgbClr val="2A2B35"/>
                </a:solidFill>
                <a:latin typeface="Avenir"/>
                <a:ea typeface="Avenir"/>
                <a:cs typeface="Avenir"/>
                <a:sym typeface="Avenir"/>
              </a:rPr>
              <a:t>Helped with fluid balance, blood conservation, and metabolic clearance</a:t>
            </a:r>
          </a:p>
          <a:p>
            <a:pPr marL="748087" lvl="1" indent="-374043" algn="l">
              <a:lnSpc>
                <a:spcPts val="4850"/>
              </a:lnSpc>
              <a:buFont typeface="Arial"/>
              <a:buChar char="•"/>
            </a:pPr>
            <a:r>
              <a:rPr lang="en-US" sz="3464">
                <a:solidFill>
                  <a:srgbClr val="2A2B35"/>
                </a:solidFill>
                <a:latin typeface="Avenir"/>
                <a:ea typeface="Avenir"/>
                <a:cs typeface="Avenir"/>
                <a:sym typeface="Avenir"/>
              </a:rPr>
              <a:t>Ultrafiltration in infants has been associated with improved physiologic outcomes (Zhou et al., 2013)</a:t>
            </a:r>
          </a:p>
          <a:p>
            <a:pPr algn="l">
              <a:lnSpc>
                <a:spcPts val="4850"/>
              </a:lnSpc>
            </a:pPr>
            <a:endParaRPr lang="en-US" sz="3464">
              <a:solidFill>
                <a:srgbClr val="2A2B35"/>
              </a:solidFill>
              <a:latin typeface="Avenir"/>
              <a:ea typeface="Avenir"/>
              <a:cs typeface="Avenir"/>
              <a:sym typeface="Avenir"/>
            </a:endParaRPr>
          </a:p>
          <a:p>
            <a:pPr marL="748087" lvl="1" indent="-374043" algn="l">
              <a:lnSpc>
                <a:spcPts val="4850"/>
              </a:lnSpc>
              <a:buFont typeface="Arial"/>
              <a:buChar char="•"/>
            </a:pPr>
            <a:r>
              <a:rPr lang="en-US" sz="3464">
                <a:solidFill>
                  <a:srgbClr val="2A2B35"/>
                </a:solidFill>
                <a:latin typeface="Avenir"/>
                <a:ea typeface="Avenir"/>
                <a:cs typeface="Avenir"/>
                <a:sym typeface="Avenir"/>
              </a:rPr>
              <a:t>Lactate improved from 4.4 mmol/L to 3.0 mmol/L</a:t>
            </a:r>
          </a:p>
          <a:p>
            <a:pPr marL="748087" lvl="1" indent="-374043" algn="l">
              <a:lnSpc>
                <a:spcPts val="4850"/>
              </a:lnSpc>
              <a:buFont typeface="Arial"/>
              <a:buChar char="•"/>
            </a:pPr>
            <a:r>
              <a:rPr lang="en-US" sz="3464">
                <a:solidFill>
                  <a:srgbClr val="2A2B35"/>
                </a:solidFill>
                <a:latin typeface="Avenir"/>
                <a:ea typeface="Avenir"/>
                <a:cs typeface="Avenir"/>
                <a:sym typeface="Avenir"/>
              </a:rPr>
              <a:t>ZBUF helped clear metabolic waste, this was important in a 2.4 kg neonate with limited reserve (Zhou et al., 2013)</a:t>
            </a:r>
          </a:p>
          <a:p>
            <a:pPr algn="l">
              <a:lnSpc>
                <a:spcPts val="4850"/>
              </a:lnSpc>
            </a:pPr>
            <a:endParaRPr lang="en-US" sz="3464">
              <a:solidFill>
                <a:srgbClr val="2A2B35"/>
              </a:solidFill>
              <a:latin typeface="Avenir"/>
              <a:ea typeface="Avenir"/>
              <a:cs typeface="Avenir"/>
              <a:sym typeface="Aveni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11DA2B0-E244-BEDE-A654-E87A00EF1CBA}"/>
              </a:ext>
            </a:extLst>
          </p:cNvPr>
          <p:cNvGraphicFramePr>
            <a:graphicFrameLocks noGrp="1"/>
          </p:cNvGraphicFramePr>
          <p:nvPr>
            <p:extLst>
              <p:ext uri="{D42A27DB-BD31-4B8C-83A1-F6EECF244321}">
                <p14:modId xmlns:p14="http://schemas.microsoft.com/office/powerpoint/2010/main" val="2602490618"/>
              </p:ext>
            </p:extLst>
          </p:nvPr>
        </p:nvGraphicFramePr>
        <p:xfrm>
          <a:off x="0" y="1"/>
          <a:ext cx="18288000" cy="10286997"/>
        </p:xfrm>
        <a:graphic>
          <a:graphicData uri="http://schemas.openxmlformats.org/drawingml/2006/table">
            <a:tbl>
              <a:tblPr/>
              <a:tblGrid>
                <a:gridCol w="6096000">
                  <a:extLst>
                    <a:ext uri="{9D8B030D-6E8A-4147-A177-3AD203B41FA5}">
                      <a16:colId xmlns:a16="http://schemas.microsoft.com/office/drawing/2014/main" val="2357419653"/>
                    </a:ext>
                  </a:extLst>
                </a:gridCol>
                <a:gridCol w="6096000">
                  <a:extLst>
                    <a:ext uri="{9D8B030D-6E8A-4147-A177-3AD203B41FA5}">
                      <a16:colId xmlns:a16="http://schemas.microsoft.com/office/drawing/2014/main" val="4066298877"/>
                    </a:ext>
                  </a:extLst>
                </a:gridCol>
                <a:gridCol w="6096000">
                  <a:extLst>
                    <a:ext uri="{9D8B030D-6E8A-4147-A177-3AD203B41FA5}">
                      <a16:colId xmlns:a16="http://schemas.microsoft.com/office/drawing/2014/main" val="1495073589"/>
                    </a:ext>
                  </a:extLst>
                </a:gridCol>
              </a:tblGrid>
              <a:tr h="698634">
                <a:tc>
                  <a:txBody>
                    <a:bodyPr/>
                    <a:lstStyle/>
                    <a:p>
                      <a:pPr algn="ctr">
                        <a:buNone/>
                      </a:pPr>
                      <a:r>
                        <a:rPr lang="en-US" sz="1400" b="1" dirty="0">
                          <a:solidFill>
                            <a:srgbClr val="FFFFFF"/>
                          </a:solidFill>
                          <a:effectLst/>
                        </a:rPr>
                        <a:t>Topic</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B6197"/>
                    </a:solidFill>
                  </a:tcPr>
                </a:tc>
                <a:tc>
                  <a:txBody>
                    <a:bodyPr/>
                    <a:lstStyle/>
                    <a:p>
                      <a:pPr algn="ctr">
                        <a:buNone/>
                      </a:pPr>
                      <a:r>
                        <a:rPr lang="en-US" sz="1400" b="1">
                          <a:solidFill>
                            <a:srgbClr val="FFFFFF"/>
                          </a:solidFill>
                          <a:effectLst/>
                        </a:rPr>
                        <a:t>Current literature</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B6197"/>
                    </a:solidFill>
                  </a:tcPr>
                </a:tc>
                <a:tc>
                  <a:txBody>
                    <a:bodyPr/>
                    <a:lstStyle/>
                    <a:p>
                      <a:pPr algn="ctr">
                        <a:buNone/>
                      </a:pPr>
                      <a:r>
                        <a:rPr lang="en-US" sz="1400" b="1">
                          <a:solidFill>
                            <a:srgbClr val="FFFFFF"/>
                          </a:solidFill>
                          <a:effectLst/>
                        </a:rPr>
                        <a:t>Our method</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B6197"/>
                    </a:solidFill>
                  </a:tcPr>
                </a:tc>
                <a:extLst>
                  <a:ext uri="{0D108BD9-81ED-4DB2-BD59-A6C34878D82A}">
                    <a16:rowId xmlns:a16="http://schemas.microsoft.com/office/drawing/2014/main" val="1829731064"/>
                  </a:ext>
                </a:extLst>
              </a:tr>
              <a:tr h="1540100">
                <a:tc>
                  <a:txBody>
                    <a:bodyPr/>
                    <a:lstStyle/>
                    <a:p>
                      <a:pPr algn="ctr">
                        <a:buNone/>
                      </a:pPr>
                      <a:r>
                        <a:rPr lang="en-US" sz="1400" b="1" dirty="0">
                          <a:solidFill>
                            <a:srgbClr val="FFFFFF"/>
                          </a:solidFill>
                          <a:effectLst/>
                        </a:rPr>
                        <a:t>Cerebral protection</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348DDB"/>
                    </a:solidFill>
                  </a:tcPr>
                </a:tc>
                <a:tc>
                  <a:txBody>
                    <a:bodyPr/>
                    <a:lstStyle/>
                    <a:p>
                      <a:pPr algn="ctr">
                        <a:buNone/>
                      </a:pPr>
                      <a:r>
                        <a:rPr lang="en-US" sz="1400">
                          <a:effectLst/>
                        </a:rPr>
                        <a:t>Neonatal arch repair literature shows that increasing DHCA duration worsens short-term recovery, while antegrade cerebral perfusion is the strategy associated with less recovery delay and lower neurologic risk (Algra et al., 2012).</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buNone/>
                      </a:pPr>
                      <a:r>
                        <a:rPr lang="en-US" sz="1400">
                          <a:effectLst/>
                        </a:rPr>
                        <a:t>9 minutes DHCA + 31 minutes selective cerebral perfusion to keep arrest brief and maintain continuous cerebral protection.</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0444941"/>
                  </a:ext>
                </a:extLst>
              </a:tr>
              <a:tr h="1540100">
                <a:tc>
                  <a:txBody>
                    <a:bodyPr/>
                    <a:lstStyle/>
                    <a:p>
                      <a:pPr algn="ctr">
                        <a:buNone/>
                      </a:pPr>
                      <a:r>
                        <a:rPr lang="en-US" sz="1400" b="1">
                          <a:solidFill>
                            <a:srgbClr val="FFFFFF"/>
                          </a:solidFill>
                          <a:effectLst/>
                        </a:rPr>
                        <a:t>Overall arch strategy</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348DDB"/>
                    </a:solidFill>
                  </a:tcPr>
                </a:tc>
                <a:tc>
                  <a:txBody>
                    <a:bodyPr/>
                    <a:lstStyle/>
                    <a:p>
                      <a:pPr algn="ctr">
                        <a:buNone/>
                      </a:pPr>
                      <a:r>
                        <a:rPr lang="en-US" sz="1400">
                          <a:effectLst/>
                        </a:rPr>
                        <a:t>Modern neonatal arch perfusion has shifted from DHCA alone toward selective antegrade cerebral perfusion, with newer trends adding lower body perfusion for broader organ protection (Arcieri, Federici and Giordano, 2020).</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buNone/>
                      </a:pPr>
                      <a:r>
                        <a:rPr lang="en-US" sz="1400">
                          <a:effectLst/>
                        </a:rPr>
                        <a:t>Selective cerebral perfusion was used after brief DHCA to protect the brain during arch reconstruction without prolonged circulatory arrest.</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61570764"/>
                  </a:ext>
                </a:extLst>
              </a:tr>
              <a:tr h="1391059">
                <a:tc>
                  <a:txBody>
                    <a:bodyPr/>
                    <a:lstStyle/>
                    <a:p>
                      <a:pPr algn="ctr">
                        <a:buNone/>
                      </a:pPr>
                      <a:r>
                        <a:rPr lang="en-US" sz="1400" b="1">
                          <a:solidFill>
                            <a:srgbClr val="FFFFFF"/>
                          </a:solidFill>
                          <a:effectLst/>
                        </a:rPr>
                        <a:t>Cardioplegia</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348DDB"/>
                    </a:solidFill>
                  </a:tcPr>
                </a:tc>
                <a:tc>
                  <a:txBody>
                    <a:bodyPr/>
                    <a:lstStyle/>
                    <a:p>
                      <a:pPr algn="ctr">
                        <a:buNone/>
                      </a:pPr>
                      <a:r>
                        <a:rPr lang="en-US" sz="1400">
                          <a:effectLst/>
                        </a:rPr>
                        <a:t>Del Nido cardioplegia in infants and neonates provides similar myocardial protection to conventional multidose cardioplegia, with less interruption and lower cardioplegia volume (Pourmoghadam et al., 2017).</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buNone/>
                      </a:pPr>
                      <a:r>
                        <a:rPr lang="en-US" sz="1400">
                          <a:effectLst/>
                        </a:rPr>
                        <a:t>Del Nido single-dose cardioplegia, 25 mL/kg, used to cover a 92-minute cross-clamp with no need for routine redosing.</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59091923"/>
                  </a:ext>
                </a:extLst>
              </a:tr>
              <a:tr h="1242015">
                <a:tc>
                  <a:txBody>
                    <a:bodyPr/>
                    <a:lstStyle/>
                    <a:p>
                      <a:pPr algn="ctr">
                        <a:buNone/>
                      </a:pPr>
                      <a:r>
                        <a:rPr lang="en-US" sz="1400" b="1">
                          <a:solidFill>
                            <a:srgbClr val="FFFFFF"/>
                          </a:solidFill>
                          <a:effectLst/>
                        </a:rPr>
                        <a:t>Oxygenator choice</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348DDB"/>
                    </a:solidFill>
                  </a:tcPr>
                </a:tc>
                <a:tc>
                  <a:txBody>
                    <a:bodyPr/>
                    <a:lstStyle/>
                    <a:p>
                      <a:pPr algn="ctr">
                        <a:buNone/>
                      </a:pPr>
                      <a:r>
                        <a:rPr lang="en-US" sz="1400">
                          <a:effectLst/>
                        </a:rPr>
                        <a:t>Neonatal perfusion literature emphasizes that prime volume is a major cause of hemodilution; the Capiox FX05 has a 43 mL prime and 0.1–1.5 L/min flow range (Deptula et al., 2009).</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buNone/>
                      </a:pPr>
                      <a:r>
                        <a:rPr lang="en-US" sz="1400">
                          <a:effectLst/>
                        </a:rPr>
                        <a:t>CAPIOX FX05 chosen specifically to reduce hemodilution in a 2.4 kg neonate and keep the prime-to-blood ratio low.</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57887690"/>
                  </a:ext>
                </a:extLst>
              </a:tr>
              <a:tr h="1540100">
                <a:tc>
                  <a:txBody>
                    <a:bodyPr/>
                    <a:lstStyle/>
                    <a:p>
                      <a:pPr algn="ctr">
                        <a:buNone/>
                      </a:pPr>
                      <a:r>
                        <a:rPr lang="en-US" sz="1400" b="1">
                          <a:solidFill>
                            <a:srgbClr val="FFFFFF"/>
                          </a:solidFill>
                          <a:effectLst/>
                        </a:rPr>
                        <a:t>Ultrafiltration</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348DDB"/>
                    </a:solidFill>
                  </a:tcPr>
                </a:tc>
                <a:tc>
                  <a:txBody>
                    <a:bodyPr/>
                    <a:lstStyle/>
                    <a:p>
                      <a:pPr algn="ctr">
                        <a:buNone/>
                      </a:pPr>
                      <a:r>
                        <a:rPr lang="en-US" sz="1400">
                          <a:effectLst/>
                        </a:rPr>
                        <a:t>Pediatric cardiac surgery reviews show that ultrafiltration can improve physiologic outcomes, reduce fluid overload, and ZBUF can reduce inflammatory cytokines and improve pulmonary function (Bierer et al., 2019). </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buNone/>
                      </a:pPr>
                      <a:r>
                        <a:rPr lang="en-US" sz="1400">
                          <a:effectLst/>
                        </a:rPr>
                        <a:t>Hemoconcentration plus ZBUF used for blood conservation and metabolic cleanup, with lactate improving from 4.4 to 3.0 mmol/L.</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55539081"/>
                  </a:ext>
                </a:extLst>
              </a:tr>
              <a:tr h="1092974">
                <a:tc>
                  <a:txBody>
                    <a:bodyPr/>
                    <a:lstStyle/>
                    <a:p>
                      <a:pPr algn="ctr">
                        <a:buNone/>
                      </a:pPr>
                      <a:r>
                        <a:rPr lang="en-US" sz="1400" b="1">
                          <a:solidFill>
                            <a:srgbClr val="FFFFFF"/>
                          </a:solidFill>
                          <a:effectLst/>
                        </a:rPr>
                        <a:t>Low-weight neonates</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348DDB"/>
                    </a:solidFill>
                  </a:tcPr>
                </a:tc>
                <a:tc>
                  <a:txBody>
                    <a:bodyPr/>
                    <a:lstStyle/>
                    <a:p>
                      <a:pPr algn="ctr">
                        <a:buNone/>
                      </a:pPr>
                      <a:r>
                        <a:rPr lang="en-US" sz="1400">
                          <a:effectLst/>
                        </a:rPr>
                        <a:t>Neonates and infants ≤2.5 kg are higher-risk, and low-weight arch patients have greater mortality and reintervention risk in published series (Karamlou et al., 2009). </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buNone/>
                      </a:pPr>
                      <a:r>
                        <a:rPr lang="en-US" sz="1400">
                          <a:effectLst/>
                        </a:rPr>
                        <a:t>Case managed with low-prime circuit, careful cannulation, and tightly controlled flows because the patient weighed 2.4 kg.</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67275456"/>
                  </a:ext>
                </a:extLst>
              </a:tr>
              <a:tr h="1242015">
                <a:tc>
                  <a:txBody>
                    <a:bodyPr/>
                    <a:lstStyle/>
                    <a:p>
                      <a:pPr algn="ctr">
                        <a:buNone/>
                      </a:pPr>
                      <a:r>
                        <a:rPr lang="en-US" sz="1400" b="1">
                          <a:solidFill>
                            <a:srgbClr val="FFFFFF"/>
                          </a:solidFill>
                          <a:effectLst/>
                        </a:rPr>
                        <a:t>Perfusion trend</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348DDB"/>
                    </a:solidFill>
                  </a:tcPr>
                </a:tc>
                <a:tc>
                  <a:txBody>
                    <a:bodyPr/>
                    <a:lstStyle/>
                    <a:p>
                      <a:pPr algn="ctr">
                        <a:buNone/>
                      </a:pPr>
                      <a:r>
                        <a:rPr lang="en-US" sz="1400">
                          <a:effectLst/>
                        </a:rPr>
                        <a:t>Current trends in neonatal arch surgery support combining cerebral perfusion with broader organ protection rather than relying only on deep circulatory arrest (Luciani et al., 2019). </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a:buNone/>
                      </a:pPr>
                      <a:r>
                        <a:rPr lang="en-US" sz="1400" dirty="0">
                          <a:effectLst/>
                        </a:rPr>
                        <a:t>Our method followed that trend by combining brief DHCA, SCP, cardioplegia, and ultrafiltration in one integrated perfusion plan.</a:t>
                      </a:r>
                    </a:p>
                  </a:txBody>
                  <a:tcPr marL="21858" marR="21858" marT="10929" marB="1092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3378613"/>
                  </a:ext>
                </a:extLst>
              </a:tr>
            </a:tbl>
          </a:graphicData>
        </a:graphic>
      </p:graphicFrame>
      <p:sp>
        <p:nvSpPr>
          <p:cNvPr id="5" name="Rectangle 1">
            <a:extLst>
              <a:ext uri="{FF2B5EF4-FFF2-40B4-BE49-F238E27FC236}">
                <a16:creationId xmlns:a16="http://schemas.microsoft.com/office/drawing/2014/main" id="{E9C6CDE2-2AA8-6F81-1639-2A8926C834EA}"/>
              </a:ext>
            </a:extLst>
          </p:cNvPr>
          <p:cNvSpPr>
            <a:spLocks noChangeArrowheads="1"/>
          </p:cNvSpPr>
          <p:nvPr/>
        </p:nvSpPr>
        <p:spPr bwMode="auto">
          <a:xfrm>
            <a:off x="3587750" y="1600200"/>
            <a:ext cx="4810514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sp>
        <p:nvSpPr>
          <p:cNvPr id="2" name="TextBox 2"/>
          <p:cNvSpPr txBox="1"/>
          <p:nvPr/>
        </p:nvSpPr>
        <p:spPr>
          <a:xfrm>
            <a:off x="5356228" y="334960"/>
            <a:ext cx="7575543" cy="1301754"/>
          </a:xfrm>
          <a:prstGeom prst="rect">
            <a:avLst/>
          </a:prstGeom>
        </p:spPr>
        <p:txBody>
          <a:bodyPr lIns="0" tIns="0" rIns="0" bIns="0" rtlCol="0" anchor="t">
            <a:spAutoFit/>
          </a:bodyPr>
          <a:lstStyle/>
          <a:p>
            <a:pPr algn="ctr">
              <a:lnSpc>
                <a:spcPts val="8800"/>
              </a:lnSpc>
            </a:pPr>
            <a:r>
              <a:rPr lang="en-US" sz="8000">
                <a:solidFill>
                  <a:srgbClr val="0B6197"/>
                </a:solidFill>
                <a:latin typeface="Avenir"/>
                <a:ea typeface="Avenir"/>
                <a:cs typeface="Avenir"/>
                <a:sym typeface="Avenir"/>
              </a:rPr>
              <a:t>References</a:t>
            </a:r>
          </a:p>
        </p:txBody>
      </p:sp>
      <p:sp>
        <p:nvSpPr>
          <p:cNvPr id="3" name="TextBox 3"/>
          <p:cNvSpPr txBox="1"/>
          <p:nvPr/>
        </p:nvSpPr>
        <p:spPr>
          <a:xfrm>
            <a:off x="196230" y="1863531"/>
            <a:ext cx="17895540" cy="7873046"/>
          </a:xfrm>
          <a:prstGeom prst="rect">
            <a:avLst/>
          </a:prstGeom>
        </p:spPr>
        <p:txBody>
          <a:bodyPr lIns="0" tIns="0" rIns="0" bIns="0" rtlCol="0" anchor="t">
            <a:spAutoFit/>
          </a:bodyPr>
          <a:lstStyle/>
          <a:p>
            <a:pPr algn="l">
              <a:lnSpc>
                <a:spcPts val="1935"/>
              </a:lnSpc>
            </a:pPr>
            <a:r>
              <a:rPr lang="en-US" sz="1273">
                <a:solidFill>
                  <a:srgbClr val="000000"/>
                </a:solidFill>
                <a:latin typeface="Avenir Light"/>
                <a:ea typeface="Avenir Light"/>
                <a:cs typeface="Avenir Light"/>
                <a:sym typeface="Avenir Light"/>
              </a:rPr>
              <a:t>Algra, S.O., Verena N.N. Kornmann, Ingeborg, Antonius N.J. Schouten, Nicolaas J.G. Jansen and Haas, F. (2012). Increasing duration of circulatory arrest, but not antegrade cerebral perfusion, prolongs postoperative recovery after neonatal cardiac surgery. Journal of thoracic and cardiovascular surgery/The Journal of thoracic and cardiovascular surgery/The journal of thoracic and cardiovascular surgery, 143(2), pp.375–382. doi:https://doi.org/10.1016/j.jtcvs.2011.08.006.</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Arcieri, L., Federici, D. and Giordano, R. (2020). Current trends in perfusion strategies for neonates undergoing aortic arch repair: the rough path to the perfect idea. Journal of Thoracic Disease, 12(6), pp.3436–3438. doi:https://doi.org/10.21037/jtd.2020.01.60.</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Baker, R.A., Bronson, S.L., Dickinson, T.A., Fitzgerald, D., Likosky, D.S., Mellas, N.B. and Shann, K.G. (2013). Report from AmSECT’s International Consortium for Evidence-Based Perfusion: American Society of ExtraCorporeal Technology Standards and Guidelines for Perfusion Practice: 2013. The journal of extra-corporeal technology, 45(3), pp.156–166. doi:https://doi.org/10.1051/ject/201345156.</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Bierer, J., Stanzel, R., Henderson, M., Sett, S. and Horne, D. (2019). Ultrafiltration in Pediatric Cardiac Surgery Review. World Journal for Pediatric and Congenital Heart Surgery, 10(6), pp.778–788. doi:https://doi.org/10.1177/2150135119870176.</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Deptula, J., Valleley, M., Glogowski, K., Detwiler, J., Hammel, J. and Duncan, K. (2009). Clinical Evaluation of the Terumo Capiox ® FX05 Hollow Fiber Oxygenator with Integrated Arterial Line Filter. Journal of ExtraCorporeal Technology, 41(4), pp.220–225. doi:https://doi.org/10.1051/ject/200941220.</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Kalfa, D., Krishnamurthy, G., Duchon, J., Najjar, M., Levasseur, S., Chai, P.J., Chen, J., Quaegebeur, J.M. and Bacha, E.A. (2014). Outcomes of cardiac surgery in patients weighing &lt;2.5 kg: Affect of patient-dependent and -independent variables. The Journal of Thoracic and Cardiovascular Surgery, 148(6), pp.2499-2506.e1. doi:https://doi.org/10.1016/j.jtcvs.2014.07.031.</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Karamlou, T., Bernasconi, A., Jaeggi, E., Alhabshan, F., Williams, W.G., Van Arsdell, G.S., Coles, J.G. and Caldarone, C.A. (2009). Factors associated with arch reintervention and growth of the aortic arch after coarctation repair in neonates weighing less than 2.5 kg. The Journal of Thoracic and Cardiovascular Surgery, 137(5), pp.1163–1167. doi:https://doi.org/10.1016/j.jtcvs.2008.07.065.</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Luciani, G.B., Hoxha, S., Angeli, E., Petridis, F., Careddu, L., Rungatscher, A., Caputo, M. and Gargiulo, G. (2019). Selective versus standard cerebro‐myocardial perfusion in neonates undergoing aortic arch repair: A multi‐center study. Artificial Organs, 43(8), pp.728–735. doi:https://doi.org/10.1111/aor.13430.</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Newland, R.F. and Baker, R.A. (2017). Low Oxygen Delivery as a Predictor of Acute Kidney Injury during Cardiopulmonary Bypass. The journal of extra-corporeal technology, 49(4), pp.224–230. doi:https://doi.org/10.1051/ject/201749224.</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Panigrahi, D., Roychowdhury, S., Guhabiswas, R., Rupert, E., Das, M. and Narayan, P. (2018). Myocardial protection following del Nido cardioplegia in pediatric cardiac surgery. Asian Cardiovascular &amp; Thoracic Annals, [online] 26(4), pp.267–272. doi:https://doi.org/10.1177/0218492318773589.</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Pourmoghadam, K.K., Ruzmetov, M., O’Brien, M.C., Piggott, K.D., Plancher, G., Narasimhulu, S.S., Benjamin, T. and Decampli, W.M. (2017). Comparing del Nido and Conventional Cardioplegia in Infants and Neonates in Congenital Heart Surgery. The Annals of Thoracic Surgery, [online] 103(5), pp.1550–1556. doi:https://doi.org/10.1016/j.athoracsur.2016.10.070.</a:t>
            </a:r>
          </a:p>
          <a:p>
            <a:pPr algn="l">
              <a:lnSpc>
                <a:spcPts val="1935"/>
              </a:lnSpc>
            </a:pPr>
            <a:endParaRPr lang="en-US" sz="1273">
              <a:solidFill>
                <a:srgbClr val="000000"/>
              </a:solidFill>
              <a:latin typeface="Avenir Light"/>
              <a:ea typeface="Avenir Light"/>
              <a:cs typeface="Avenir Light"/>
              <a:sym typeface="Avenir Light"/>
            </a:endParaRPr>
          </a:p>
          <a:p>
            <a:pPr algn="l">
              <a:lnSpc>
                <a:spcPts val="1935"/>
              </a:lnSpc>
            </a:pPr>
            <a:r>
              <a:rPr lang="en-US" sz="1273">
                <a:solidFill>
                  <a:srgbClr val="000000"/>
                </a:solidFill>
                <a:latin typeface="Avenir Light"/>
                <a:ea typeface="Avenir Light"/>
                <a:cs typeface="Avenir Light"/>
                <a:sym typeface="Avenir Light"/>
              </a:rPr>
              <a:t>Zhou, G., Feng, Z., Xiong, H., Duan, W. and Jin, Z. (2013). A Combined Ultrafiltration Strategy During Pediatric Cardiac Surgery: A Prospective, Randomized, Controlled Study With Clinical Outcomes. Journal of Cardiothoracic and Vascular Anesthesia, 27(5), pp.897–902. doi:https://doi.org/10.1053/j.jvca.2013.01.006.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989" b="-8989"/>
            </a:stretch>
          </a:blipFill>
        </p:spPr>
        <p:txBody>
          <a:bodyPr/>
          <a:lstStyle/>
          <a:p>
            <a:endParaRPr lang="en-US"/>
          </a:p>
        </p:txBody>
      </p:sp>
      <p:sp>
        <p:nvSpPr>
          <p:cNvPr id="3" name="Freeform 3"/>
          <p:cNvSpPr/>
          <p:nvPr/>
        </p:nvSpPr>
        <p:spPr>
          <a:xfrm flipV="1">
            <a:off x="-282169" y="7504457"/>
            <a:ext cx="18825289" cy="4400411"/>
          </a:xfrm>
          <a:custGeom>
            <a:avLst/>
            <a:gdLst/>
            <a:ahLst/>
            <a:cxnLst/>
            <a:rect l="l" t="t" r="r" b="b"/>
            <a:pathLst>
              <a:path w="18825289" h="4400411">
                <a:moveTo>
                  <a:pt x="0" y="4400411"/>
                </a:moveTo>
                <a:lnTo>
                  <a:pt x="18825289" y="4400411"/>
                </a:lnTo>
                <a:lnTo>
                  <a:pt x="18825289" y="0"/>
                </a:lnTo>
                <a:lnTo>
                  <a:pt x="0" y="0"/>
                </a:lnTo>
                <a:lnTo>
                  <a:pt x="0" y="4400411"/>
                </a:lnTo>
                <a:close/>
              </a:path>
            </a:pathLst>
          </a:custGeom>
          <a:blipFill>
            <a:blip>
              <a:alphaModFix amt="5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grpSp>
        <p:nvGrpSpPr>
          <p:cNvPr id="4" name="Group 4"/>
          <p:cNvGrpSpPr/>
          <p:nvPr/>
        </p:nvGrpSpPr>
        <p:grpSpPr>
          <a:xfrm>
            <a:off x="11503362" y="5601758"/>
            <a:ext cx="5705345" cy="5657850"/>
            <a:chOff x="0" y="0"/>
            <a:chExt cx="1502642" cy="1490133"/>
          </a:xfrm>
        </p:grpSpPr>
        <p:sp>
          <p:nvSpPr>
            <p:cNvPr id="5" name="Freeform 5"/>
            <p:cNvSpPr/>
            <p:nvPr/>
          </p:nvSpPr>
          <p:spPr>
            <a:xfrm>
              <a:off x="0" y="0"/>
              <a:ext cx="1502642" cy="1490133"/>
            </a:xfrm>
            <a:custGeom>
              <a:avLst/>
              <a:gdLst/>
              <a:ahLst/>
              <a:cxnLst/>
              <a:rect l="l" t="t" r="r" b="b"/>
              <a:pathLst>
                <a:path w="1502642" h="1490133">
                  <a:moveTo>
                    <a:pt x="82775" y="0"/>
                  </a:moveTo>
                  <a:lnTo>
                    <a:pt x="1419868" y="0"/>
                  </a:lnTo>
                  <a:cubicBezTo>
                    <a:pt x="1441821" y="0"/>
                    <a:pt x="1462875" y="8721"/>
                    <a:pt x="1478398" y="24244"/>
                  </a:cubicBezTo>
                  <a:cubicBezTo>
                    <a:pt x="1493922" y="39767"/>
                    <a:pt x="1502642" y="60821"/>
                    <a:pt x="1502642" y="82775"/>
                  </a:cubicBezTo>
                  <a:lnTo>
                    <a:pt x="1502642" y="1407359"/>
                  </a:lnTo>
                  <a:cubicBezTo>
                    <a:pt x="1502642" y="1429312"/>
                    <a:pt x="1493922" y="1450366"/>
                    <a:pt x="1478398" y="1465889"/>
                  </a:cubicBezTo>
                  <a:cubicBezTo>
                    <a:pt x="1462875" y="1481412"/>
                    <a:pt x="1441821" y="1490133"/>
                    <a:pt x="1419868" y="1490133"/>
                  </a:cubicBezTo>
                  <a:lnTo>
                    <a:pt x="82775" y="1490133"/>
                  </a:lnTo>
                  <a:cubicBezTo>
                    <a:pt x="60821" y="1490133"/>
                    <a:pt x="39767" y="1481412"/>
                    <a:pt x="24244" y="1465889"/>
                  </a:cubicBezTo>
                  <a:cubicBezTo>
                    <a:pt x="8721" y="1450366"/>
                    <a:pt x="0" y="1429312"/>
                    <a:pt x="0" y="1407359"/>
                  </a:cubicBezTo>
                  <a:lnTo>
                    <a:pt x="0" y="82775"/>
                  </a:lnTo>
                  <a:cubicBezTo>
                    <a:pt x="0" y="60821"/>
                    <a:pt x="8721" y="39767"/>
                    <a:pt x="24244" y="24244"/>
                  </a:cubicBezTo>
                  <a:cubicBezTo>
                    <a:pt x="39767" y="8721"/>
                    <a:pt x="60821" y="0"/>
                    <a:pt x="82775" y="0"/>
                  </a:cubicBezTo>
                  <a:close/>
                </a:path>
              </a:pathLst>
            </a:custGeom>
            <a:gradFill rotWithShape="1">
              <a:gsLst>
                <a:gs pos="0">
                  <a:srgbClr val="003BAD">
                    <a:alpha val="100000"/>
                  </a:srgbClr>
                </a:gs>
                <a:gs pos="100000">
                  <a:srgbClr val="00B4D4">
                    <a:alpha val="100000"/>
                  </a:srgbClr>
                </a:gs>
              </a:gsLst>
              <a:lin ang="5400000"/>
            </a:gradFill>
          </p:spPr>
          <p:txBody>
            <a:bodyPr/>
            <a:lstStyle/>
            <a:p>
              <a:endParaRPr lang="en-US"/>
            </a:p>
          </p:txBody>
        </p:sp>
        <p:sp>
          <p:nvSpPr>
            <p:cNvPr id="6" name="TextBox 6"/>
            <p:cNvSpPr txBox="1"/>
            <p:nvPr/>
          </p:nvSpPr>
          <p:spPr>
            <a:xfrm>
              <a:off x="0" y="-38100"/>
              <a:ext cx="1502642" cy="1528233"/>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9481809" y="-2828925"/>
            <a:ext cx="5516277" cy="6250198"/>
            <a:chOff x="0" y="0"/>
            <a:chExt cx="1452847" cy="1646143"/>
          </a:xfrm>
        </p:grpSpPr>
        <p:sp>
          <p:nvSpPr>
            <p:cNvPr id="8" name="Freeform 8"/>
            <p:cNvSpPr/>
            <p:nvPr/>
          </p:nvSpPr>
          <p:spPr>
            <a:xfrm>
              <a:off x="0" y="0"/>
              <a:ext cx="1452847" cy="1646143"/>
            </a:xfrm>
            <a:custGeom>
              <a:avLst/>
              <a:gdLst/>
              <a:ahLst/>
              <a:cxnLst/>
              <a:rect l="l" t="t" r="r" b="b"/>
              <a:pathLst>
                <a:path w="1452847" h="1646143">
                  <a:moveTo>
                    <a:pt x="72980" y="0"/>
                  </a:moveTo>
                  <a:lnTo>
                    <a:pt x="1379866" y="0"/>
                  </a:lnTo>
                  <a:cubicBezTo>
                    <a:pt x="1420172" y="0"/>
                    <a:pt x="1452847" y="32674"/>
                    <a:pt x="1452847" y="72980"/>
                  </a:cubicBezTo>
                  <a:lnTo>
                    <a:pt x="1452847" y="1573162"/>
                  </a:lnTo>
                  <a:cubicBezTo>
                    <a:pt x="1452847" y="1613468"/>
                    <a:pt x="1420172" y="1646143"/>
                    <a:pt x="1379866" y="1646143"/>
                  </a:cubicBezTo>
                  <a:lnTo>
                    <a:pt x="72980" y="1646143"/>
                  </a:lnTo>
                  <a:cubicBezTo>
                    <a:pt x="32674" y="1646143"/>
                    <a:pt x="0" y="1613468"/>
                    <a:pt x="0" y="1573162"/>
                  </a:cubicBezTo>
                  <a:lnTo>
                    <a:pt x="0" y="72980"/>
                  </a:lnTo>
                  <a:cubicBezTo>
                    <a:pt x="0" y="32674"/>
                    <a:pt x="32674" y="0"/>
                    <a:pt x="72980" y="0"/>
                  </a:cubicBezTo>
                  <a:close/>
                </a:path>
              </a:pathLst>
            </a:custGeom>
            <a:gradFill rotWithShape="1">
              <a:gsLst>
                <a:gs pos="0">
                  <a:srgbClr val="003BAD">
                    <a:alpha val="100000"/>
                  </a:srgbClr>
                </a:gs>
                <a:gs pos="100000">
                  <a:srgbClr val="00B4D4">
                    <a:alpha val="100000"/>
                  </a:srgbClr>
                </a:gs>
              </a:gsLst>
              <a:lin ang="5400000"/>
            </a:gradFill>
          </p:spPr>
          <p:txBody>
            <a:bodyPr/>
            <a:lstStyle/>
            <a:p>
              <a:endParaRPr lang="en-US"/>
            </a:p>
          </p:txBody>
        </p:sp>
        <p:sp>
          <p:nvSpPr>
            <p:cNvPr id="9" name="TextBox 9"/>
            <p:cNvSpPr txBox="1"/>
            <p:nvPr/>
          </p:nvSpPr>
          <p:spPr>
            <a:xfrm>
              <a:off x="0" y="-38100"/>
              <a:ext cx="1452847" cy="1684243"/>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487543" y="8244683"/>
            <a:ext cx="4927888" cy="831446"/>
            <a:chOff x="0" y="0"/>
            <a:chExt cx="2408686" cy="406400"/>
          </a:xfrm>
        </p:grpSpPr>
        <p:sp>
          <p:nvSpPr>
            <p:cNvPr id="11" name="Freeform 11"/>
            <p:cNvSpPr/>
            <p:nvPr/>
          </p:nvSpPr>
          <p:spPr>
            <a:xfrm>
              <a:off x="0" y="0"/>
              <a:ext cx="2408686" cy="406400"/>
            </a:xfrm>
            <a:custGeom>
              <a:avLst/>
              <a:gdLst/>
              <a:ahLst/>
              <a:cxnLst/>
              <a:rect l="l" t="t" r="r" b="b"/>
              <a:pathLst>
                <a:path w="2408686" h="406400">
                  <a:moveTo>
                    <a:pt x="2205486" y="0"/>
                  </a:moveTo>
                  <a:cubicBezTo>
                    <a:pt x="2317710" y="0"/>
                    <a:pt x="2408686" y="90976"/>
                    <a:pt x="2408686" y="203200"/>
                  </a:cubicBezTo>
                  <a:cubicBezTo>
                    <a:pt x="2408686" y="315424"/>
                    <a:pt x="2317710" y="406400"/>
                    <a:pt x="2205486" y="406400"/>
                  </a:cubicBezTo>
                  <a:lnTo>
                    <a:pt x="203200" y="406400"/>
                  </a:lnTo>
                  <a:cubicBezTo>
                    <a:pt x="90976" y="406400"/>
                    <a:pt x="0" y="315424"/>
                    <a:pt x="0" y="203200"/>
                  </a:cubicBezTo>
                  <a:cubicBezTo>
                    <a:pt x="0" y="90976"/>
                    <a:pt x="90976" y="0"/>
                    <a:pt x="203200" y="0"/>
                  </a:cubicBezTo>
                  <a:close/>
                </a:path>
              </a:pathLst>
            </a:custGeom>
            <a:gradFill rotWithShape="1">
              <a:gsLst>
                <a:gs pos="0">
                  <a:srgbClr val="003BAD">
                    <a:alpha val="100000"/>
                  </a:srgbClr>
                </a:gs>
                <a:gs pos="100000">
                  <a:srgbClr val="00B4D4">
                    <a:alpha val="100000"/>
                  </a:srgbClr>
                </a:gs>
              </a:gsLst>
              <a:lin ang="2700000"/>
            </a:gradFill>
          </p:spPr>
          <p:txBody>
            <a:bodyPr/>
            <a:lstStyle/>
            <a:p>
              <a:endParaRPr lang="en-US"/>
            </a:p>
          </p:txBody>
        </p:sp>
        <p:sp>
          <p:nvSpPr>
            <p:cNvPr id="12" name="TextBox 12"/>
            <p:cNvSpPr txBox="1"/>
            <p:nvPr/>
          </p:nvSpPr>
          <p:spPr>
            <a:xfrm>
              <a:off x="0" y="-38100"/>
              <a:ext cx="2408686" cy="444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4627334" y="8244683"/>
            <a:ext cx="4925557" cy="831446"/>
            <a:chOff x="0" y="0"/>
            <a:chExt cx="2407547" cy="406400"/>
          </a:xfrm>
        </p:grpSpPr>
        <p:sp>
          <p:nvSpPr>
            <p:cNvPr id="14" name="Freeform 14"/>
            <p:cNvSpPr/>
            <p:nvPr/>
          </p:nvSpPr>
          <p:spPr>
            <a:xfrm>
              <a:off x="0" y="0"/>
              <a:ext cx="2407547" cy="406400"/>
            </a:xfrm>
            <a:custGeom>
              <a:avLst/>
              <a:gdLst/>
              <a:ahLst/>
              <a:cxnLst/>
              <a:rect l="l" t="t" r="r" b="b"/>
              <a:pathLst>
                <a:path w="2407547" h="406400">
                  <a:moveTo>
                    <a:pt x="2204347" y="0"/>
                  </a:moveTo>
                  <a:cubicBezTo>
                    <a:pt x="2316571" y="0"/>
                    <a:pt x="2407547" y="90976"/>
                    <a:pt x="2407547" y="203200"/>
                  </a:cubicBezTo>
                  <a:cubicBezTo>
                    <a:pt x="2407547" y="315424"/>
                    <a:pt x="2316571" y="406400"/>
                    <a:pt x="2204347" y="406400"/>
                  </a:cubicBezTo>
                  <a:lnTo>
                    <a:pt x="203200" y="406400"/>
                  </a:lnTo>
                  <a:cubicBezTo>
                    <a:pt x="90976" y="406400"/>
                    <a:pt x="0" y="315424"/>
                    <a:pt x="0" y="203200"/>
                  </a:cubicBezTo>
                  <a:cubicBezTo>
                    <a:pt x="0" y="90976"/>
                    <a:pt x="90976" y="0"/>
                    <a:pt x="203200" y="0"/>
                  </a:cubicBezTo>
                  <a:close/>
                </a:path>
              </a:pathLst>
            </a:custGeom>
            <a:gradFill rotWithShape="1">
              <a:gsLst>
                <a:gs pos="0">
                  <a:srgbClr val="003BAD">
                    <a:alpha val="100000"/>
                  </a:srgbClr>
                </a:gs>
                <a:gs pos="100000">
                  <a:srgbClr val="00B4D4">
                    <a:alpha val="100000"/>
                  </a:srgbClr>
                </a:gs>
              </a:gsLst>
              <a:lin ang="2700000"/>
            </a:gradFill>
          </p:spPr>
          <p:txBody>
            <a:bodyPr/>
            <a:lstStyle/>
            <a:p>
              <a:endParaRPr lang="en-US"/>
            </a:p>
          </p:txBody>
        </p:sp>
        <p:sp>
          <p:nvSpPr>
            <p:cNvPr id="15" name="TextBox 15"/>
            <p:cNvSpPr txBox="1"/>
            <p:nvPr/>
          </p:nvSpPr>
          <p:spPr>
            <a:xfrm>
              <a:off x="0" y="-38100"/>
              <a:ext cx="2407547" cy="44450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696089" y="3087898"/>
            <a:ext cx="7785720" cy="1623583"/>
          </a:xfrm>
          <a:prstGeom prst="rect">
            <a:avLst/>
          </a:prstGeom>
        </p:spPr>
        <p:txBody>
          <a:bodyPr lIns="0" tIns="0" rIns="0" bIns="0" rtlCol="0" anchor="t">
            <a:spAutoFit/>
          </a:bodyPr>
          <a:lstStyle/>
          <a:p>
            <a:pPr algn="l">
              <a:lnSpc>
                <a:spcPts val="11924"/>
              </a:lnSpc>
              <a:spcBef>
                <a:spcPct val="0"/>
              </a:spcBef>
            </a:pPr>
            <a:r>
              <a:rPr lang="en-US" sz="8517" b="1">
                <a:solidFill>
                  <a:srgbClr val="0255A3"/>
                </a:solidFill>
                <a:latin typeface="Arial MT Pro Bold"/>
                <a:ea typeface="Arial MT Pro Bold"/>
                <a:cs typeface="Arial MT Pro Bold"/>
                <a:sym typeface="Arial MT Pro Bold"/>
              </a:rPr>
              <a:t>THANK YOU</a:t>
            </a:r>
          </a:p>
        </p:txBody>
      </p:sp>
      <p:sp>
        <p:nvSpPr>
          <p:cNvPr id="17" name="TextBox 17"/>
          <p:cNvSpPr txBox="1"/>
          <p:nvPr/>
        </p:nvSpPr>
        <p:spPr>
          <a:xfrm>
            <a:off x="1696089" y="4495123"/>
            <a:ext cx="7448364" cy="929105"/>
          </a:xfrm>
          <a:prstGeom prst="rect">
            <a:avLst/>
          </a:prstGeom>
        </p:spPr>
        <p:txBody>
          <a:bodyPr lIns="0" tIns="0" rIns="0" bIns="0" rtlCol="0" anchor="t">
            <a:spAutoFit/>
          </a:bodyPr>
          <a:lstStyle/>
          <a:p>
            <a:pPr algn="l">
              <a:lnSpc>
                <a:spcPts val="6834"/>
              </a:lnSpc>
              <a:spcBef>
                <a:spcPct val="0"/>
              </a:spcBef>
            </a:pPr>
            <a:r>
              <a:rPr lang="en-US" sz="4882">
                <a:solidFill>
                  <a:srgbClr val="0255A3"/>
                </a:solidFill>
                <a:latin typeface="Arial MT Pro"/>
                <a:ea typeface="Arial MT Pro"/>
                <a:cs typeface="Arial MT Pro"/>
                <a:sym typeface="Arial MT Pro"/>
              </a:rPr>
              <a:t>FOR YOUR ATTENTION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sp>
        <p:nvSpPr>
          <p:cNvPr id="2" name="TextBox 2"/>
          <p:cNvSpPr txBox="1"/>
          <p:nvPr/>
        </p:nvSpPr>
        <p:spPr>
          <a:xfrm>
            <a:off x="5276612" y="942975"/>
            <a:ext cx="7734776" cy="1301754"/>
          </a:xfrm>
          <a:prstGeom prst="rect">
            <a:avLst/>
          </a:prstGeom>
        </p:spPr>
        <p:txBody>
          <a:bodyPr lIns="0" tIns="0" rIns="0" bIns="0" rtlCol="0" anchor="t">
            <a:spAutoFit/>
          </a:bodyPr>
          <a:lstStyle/>
          <a:p>
            <a:pPr algn="ctr">
              <a:lnSpc>
                <a:spcPts val="8800"/>
              </a:lnSpc>
            </a:pPr>
            <a:r>
              <a:rPr lang="en-US" sz="8000">
                <a:solidFill>
                  <a:srgbClr val="0B6197"/>
                </a:solidFill>
                <a:latin typeface="Avenir"/>
                <a:ea typeface="Avenir"/>
                <a:cs typeface="Avenir"/>
                <a:sym typeface="Avenir"/>
              </a:rPr>
              <a:t>Contents</a:t>
            </a:r>
          </a:p>
        </p:txBody>
      </p:sp>
      <p:sp>
        <p:nvSpPr>
          <p:cNvPr id="3" name="TextBox 3"/>
          <p:cNvSpPr txBox="1"/>
          <p:nvPr/>
        </p:nvSpPr>
        <p:spPr>
          <a:xfrm>
            <a:off x="2091928" y="2182255"/>
            <a:ext cx="12893725" cy="7693173"/>
          </a:xfrm>
          <a:prstGeom prst="rect">
            <a:avLst/>
          </a:prstGeom>
        </p:spPr>
        <p:txBody>
          <a:bodyPr lIns="0" tIns="0" rIns="0" bIns="0" rtlCol="0" anchor="t">
            <a:spAutoFit/>
          </a:bodyPr>
          <a:lstStyle/>
          <a:p>
            <a:pPr marL="1159208" lvl="1" indent="-579604" algn="l">
              <a:lnSpc>
                <a:spcPts val="7516"/>
              </a:lnSpc>
              <a:buFont typeface="Arial"/>
              <a:buChar char="•"/>
            </a:pPr>
            <a:r>
              <a:rPr lang="en-US" sz="5369">
                <a:solidFill>
                  <a:srgbClr val="000000"/>
                </a:solidFill>
                <a:latin typeface="Avenir Light"/>
                <a:ea typeface="Avenir Light"/>
                <a:cs typeface="Avenir Light"/>
                <a:sym typeface="Avenir Light"/>
              </a:rPr>
              <a:t>Patient profile and perfusion risk</a:t>
            </a:r>
          </a:p>
          <a:p>
            <a:pPr marL="1159208" lvl="1" indent="-579604" algn="l">
              <a:lnSpc>
                <a:spcPts val="7516"/>
              </a:lnSpc>
              <a:buFont typeface="Arial"/>
              <a:buChar char="•"/>
            </a:pPr>
            <a:r>
              <a:rPr lang="en-US" sz="5369">
                <a:solidFill>
                  <a:srgbClr val="000000"/>
                </a:solidFill>
                <a:latin typeface="Avenir Light"/>
                <a:ea typeface="Avenir Light"/>
                <a:cs typeface="Avenir Light"/>
                <a:sym typeface="Avenir Light"/>
              </a:rPr>
              <a:t>Cannulation and circuit setup</a:t>
            </a:r>
          </a:p>
          <a:p>
            <a:pPr marL="1159208" lvl="1" indent="-579604" algn="l">
              <a:lnSpc>
                <a:spcPts val="7516"/>
              </a:lnSpc>
              <a:buFont typeface="Arial"/>
              <a:buChar char="•"/>
            </a:pPr>
            <a:r>
              <a:rPr lang="en-US" sz="5369">
                <a:solidFill>
                  <a:srgbClr val="000000"/>
                </a:solidFill>
                <a:latin typeface="Avenir Light"/>
                <a:ea typeface="Avenir Light"/>
                <a:cs typeface="Avenir Light"/>
                <a:sym typeface="Avenir Light"/>
              </a:rPr>
              <a:t>Temperature management</a:t>
            </a:r>
          </a:p>
          <a:p>
            <a:pPr marL="1159208" lvl="1" indent="-579604" algn="l">
              <a:lnSpc>
                <a:spcPts val="7516"/>
              </a:lnSpc>
              <a:buFont typeface="Arial"/>
              <a:buChar char="•"/>
            </a:pPr>
            <a:r>
              <a:rPr lang="en-US" sz="5369">
                <a:solidFill>
                  <a:srgbClr val="000000"/>
                </a:solidFill>
                <a:latin typeface="Avenir Light"/>
                <a:ea typeface="Avenir Light"/>
                <a:cs typeface="Avenir Light"/>
                <a:sym typeface="Avenir Light"/>
              </a:rPr>
              <a:t>DHCA and selective cerebral perfusion</a:t>
            </a:r>
          </a:p>
          <a:p>
            <a:pPr marL="1159208" lvl="1" indent="-579604" algn="l">
              <a:lnSpc>
                <a:spcPts val="7516"/>
              </a:lnSpc>
              <a:buFont typeface="Arial"/>
              <a:buChar char="•"/>
            </a:pPr>
            <a:r>
              <a:rPr lang="en-US" sz="5369">
                <a:solidFill>
                  <a:srgbClr val="000000"/>
                </a:solidFill>
                <a:latin typeface="Avenir Light"/>
                <a:ea typeface="Avenir Light"/>
                <a:cs typeface="Avenir Light"/>
                <a:sym typeface="Avenir Light"/>
              </a:rPr>
              <a:t>Del Nido cardioplegia</a:t>
            </a:r>
          </a:p>
          <a:p>
            <a:pPr marL="1159208" lvl="1" indent="-579604" algn="l">
              <a:lnSpc>
                <a:spcPts val="7516"/>
              </a:lnSpc>
              <a:buFont typeface="Arial"/>
              <a:buChar char="•"/>
            </a:pPr>
            <a:r>
              <a:rPr lang="en-US" sz="5369">
                <a:solidFill>
                  <a:srgbClr val="000000"/>
                </a:solidFill>
                <a:latin typeface="Avenir Light"/>
                <a:ea typeface="Avenir Light"/>
                <a:cs typeface="Avenir Light"/>
                <a:sym typeface="Avenir Light"/>
              </a:rPr>
              <a:t>Blood conservation and ultrafiltration</a:t>
            </a:r>
          </a:p>
          <a:p>
            <a:pPr marL="1159208" lvl="1" indent="-579604" algn="l">
              <a:lnSpc>
                <a:spcPts val="7516"/>
              </a:lnSpc>
              <a:buFont typeface="Arial"/>
              <a:buChar char="•"/>
            </a:pPr>
            <a:r>
              <a:rPr lang="en-US" sz="5369">
                <a:solidFill>
                  <a:srgbClr val="000000"/>
                </a:solidFill>
                <a:latin typeface="Avenir Light"/>
                <a:ea typeface="Avenir Light"/>
                <a:cs typeface="Avenir Light"/>
                <a:sym typeface="Avenir Light"/>
              </a:rPr>
              <a:t>Outcomes and literature comparison</a:t>
            </a:r>
          </a:p>
          <a:p>
            <a:pPr algn="l">
              <a:lnSpc>
                <a:spcPts val="7516"/>
              </a:lnSpc>
            </a:pPr>
            <a:endParaRPr lang="en-US" sz="5369">
              <a:solidFill>
                <a:srgbClr val="000000"/>
              </a:solidFill>
              <a:latin typeface="Avenir Light"/>
              <a:ea typeface="Avenir Light"/>
              <a:cs typeface="Avenir Light"/>
              <a:sym typeface="Avenir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grpSp>
        <p:nvGrpSpPr>
          <p:cNvPr id="2" name="Group 2"/>
          <p:cNvGrpSpPr/>
          <p:nvPr/>
        </p:nvGrpSpPr>
        <p:grpSpPr>
          <a:xfrm>
            <a:off x="14994024" y="2423464"/>
            <a:ext cx="3303501" cy="10255468"/>
            <a:chOff x="0" y="0"/>
            <a:chExt cx="870058" cy="2701029"/>
          </a:xfrm>
        </p:grpSpPr>
        <p:sp>
          <p:nvSpPr>
            <p:cNvPr id="3" name="Freeform 3"/>
            <p:cNvSpPr/>
            <p:nvPr/>
          </p:nvSpPr>
          <p:spPr>
            <a:xfrm>
              <a:off x="0" y="0"/>
              <a:ext cx="870058" cy="2701029"/>
            </a:xfrm>
            <a:custGeom>
              <a:avLst/>
              <a:gdLst/>
              <a:ahLst/>
              <a:cxnLst/>
              <a:rect l="l" t="t" r="r" b="b"/>
              <a:pathLst>
                <a:path w="870058" h="2701029">
                  <a:moveTo>
                    <a:pt x="117178" y="0"/>
                  </a:moveTo>
                  <a:lnTo>
                    <a:pt x="752880" y="0"/>
                  </a:lnTo>
                  <a:cubicBezTo>
                    <a:pt x="783958" y="0"/>
                    <a:pt x="813762" y="12345"/>
                    <a:pt x="835737" y="34320"/>
                  </a:cubicBezTo>
                  <a:cubicBezTo>
                    <a:pt x="857712" y="56296"/>
                    <a:pt x="870058" y="86100"/>
                    <a:pt x="870058" y="117178"/>
                  </a:cubicBezTo>
                  <a:lnTo>
                    <a:pt x="870058" y="2583851"/>
                  </a:lnTo>
                  <a:cubicBezTo>
                    <a:pt x="870058" y="2614929"/>
                    <a:pt x="857712" y="2644733"/>
                    <a:pt x="835737" y="2666708"/>
                  </a:cubicBezTo>
                  <a:cubicBezTo>
                    <a:pt x="813762" y="2688683"/>
                    <a:pt x="783958" y="2701029"/>
                    <a:pt x="752880" y="2701029"/>
                  </a:cubicBezTo>
                  <a:lnTo>
                    <a:pt x="117178" y="2701029"/>
                  </a:lnTo>
                  <a:cubicBezTo>
                    <a:pt x="86100" y="2701029"/>
                    <a:pt x="56296" y="2688683"/>
                    <a:pt x="34320" y="2666708"/>
                  </a:cubicBezTo>
                  <a:cubicBezTo>
                    <a:pt x="12345" y="2644733"/>
                    <a:pt x="0" y="2614929"/>
                    <a:pt x="0" y="2583851"/>
                  </a:cubicBezTo>
                  <a:lnTo>
                    <a:pt x="0" y="117178"/>
                  </a:lnTo>
                  <a:cubicBezTo>
                    <a:pt x="0" y="86100"/>
                    <a:pt x="12345" y="56296"/>
                    <a:pt x="34320" y="34320"/>
                  </a:cubicBezTo>
                  <a:cubicBezTo>
                    <a:pt x="56296" y="12345"/>
                    <a:pt x="86100" y="0"/>
                    <a:pt x="117178" y="0"/>
                  </a:cubicBezTo>
                  <a:close/>
                </a:path>
              </a:pathLst>
            </a:custGeom>
            <a:solidFill>
              <a:srgbClr val="348DDB"/>
            </a:solidFill>
          </p:spPr>
          <p:txBody>
            <a:bodyPr/>
            <a:lstStyle/>
            <a:p>
              <a:endParaRPr lang="en-US"/>
            </a:p>
          </p:txBody>
        </p:sp>
        <p:sp>
          <p:nvSpPr>
            <p:cNvPr id="4" name="TextBox 4"/>
            <p:cNvSpPr txBox="1"/>
            <p:nvPr/>
          </p:nvSpPr>
          <p:spPr>
            <a:xfrm>
              <a:off x="0" y="-85725"/>
              <a:ext cx="870058" cy="2786754"/>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0046056" y="1003325"/>
            <a:ext cx="7352354" cy="9283675"/>
            <a:chOff x="0" y="0"/>
            <a:chExt cx="6235422" cy="7873347"/>
          </a:xfrm>
        </p:grpSpPr>
        <p:sp>
          <p:nvSpPr>
            <p:cNvPr id="6" name="Freeform 6"/>
            <p:cNvSpPr/>
            <p:nvPr/>
          </p:nvSpPr>
          <p:spPr>
            <a:xfrm flipH="1">
              <a:off x="0" y="0"/>
              <a:ext cx="6235422" cy="7873347"/>
            </a:xfrm>
            <a:custGeom>
              <a:avLst/>
              <a:gdLst/>
              <a:ahLst/>
              <a:cxnLst/>
              <a:rect l="l" t="t" r="r" b="b"/>
              <a:pathLst>
                <a:path w="6235422" h="7873347">
                  <a:moveTo>
                    <a:pt x="0" y="7474430"/>
                  </a:moveTo>
                  <a:lnTo>
                    <a:pt x="0" y="398916"/>
                  </a:lnTo>
                  <a:cubicBezTo>
                    <a:pt x="0" y="178463"/>
                    <a:pt x="212004" y="0"/>
                    <a:pt x="473892" y="0"/>
                  </a:cubicBezTo>
                  <a:lnTo>
                    <a:pt x="5761530" y="0"/>
                  </a:lnTo>
                  <a:cubicBezTo>
                    <a:pt x="6023418" y="0"/>
                    <a:pt x="6235422" y="179512"/>
                    <a:pt x="6235422" y="398916"/>
                  </a:cubicBezTo>
                  <a:lnTo>
                    <a:pt x="6235422" y="7474430"/>
                  </a:lnTo>
                  <a:cubicBezTo>
                    <a:pt x="6235422" y="7694884"/>
                    <a:pt x="6023418" y="7873347"/>
                    <a:pt x="5761530" y="7873347"/>
                  </a:cubicBezTo>
                  <a:lnTo>
                    <a:pt x="473892" y="7873347"/>
                  </a:lnTo>
                  <a:cubicBezTo>
                    <a:pt x="213251" y="7873347"/>
                    <a:pt x="0" y="7694884"/>
                    <a:pt x="0" y="7474430"/>
                  </a:cubicBezTo>
                  <a:lnTo>
                    <a:pt x="0" y="0"/>
                  </a:lnTo>
                  <a:cubicBezTo>
                    <a:pt x="0" y="0"/>
                    <a:pt x="0" y="7474430"/>
                    <a:pt x="0" y="7474430"/>
                  </a:cubicBezTo>
                  <a:close/>
                </a:path>
              </a:pathLst>
            </a:custGeom>
            <a:blipFill>
              <a:blip r:embed="rId2"/>
              <a:stretch>
                <a:fillRect l="-41664" r="-41664"/>
              </a:stretch>
            </a:blipFill>
          </p:spPr>
          <p:txBody>
            <a:bodyPr/>
            <a:lstStyle/>
            <a:p>
              <a:endParaRPr lang="en-US" dirty="0"/>
            </a:p>
          </p:txBody>
        </p:sp>
      </p:grpSp>
      <p:grpSp>
        <p:nvGrpSpPr>
          <p:cNvPr id="7" name="Group 7"/>
          <p:cNvGrpSpPr/>
          <p:nvPr/>
        </p:nvGrpSpPr>
        <p:grpSpPr>
          <a:xfrm>
            <a:off x="-1626078" y="4355484"/>
            <a:ext cx="9993774" cy="4633524"/>
            <a:chOff x="0" y="0"/>
            <a:chExt cx="2632105" cy="1220352"/>
          </a:xfrm>
        </p:grpSpPr>
        <p:sp>
          <p:nvSpPr>
            <p:cNvPr id="8" name="Freeform 8"/>
            <p:cNvSpPr/>
            <p:nvPr/>
          </p:nvSpPr>
          <p:spPr>
            <a:xfrm>
              <a:off x="0" y="0"/>
              <a:ext cx="2632105" cy="1220352"/>
            </a:xfrm>
            <a:custGeom>
              <a:avLst/>
              <a:gdLst/>
              <a:ahLst/>
              <a:cxnLst/>
              <a:rect l="l" t="t" r="r" b="b"/>
              <a:pathLst>
                <a:path w="2632105" h="1220352">
                  <a:moveTo>
                    <a:pt x="38734" y="0"/>
                  </a:moveTo>
                  <a:lnTo>
                    <a:pt x="2593371" y="0"/>
                  </a:lnTo>
                  <a:cubicBezTo>
                    <a:pt x="2614763" y="0"/>
                    <a:pt x="2632105" y="17342"/>
                    <a:pt x="2632105" y="38734"/>
                  </a:cubicBezTo>
                  <a:lnTo>
                    <a:pt x="2632105" y="1181618"/>
                  </a:lnTo>
                  <a:cubicBezTo>
                    <a:pt x="2632105" y="1191891"/>
                    <a:pt x="2628024" y="1201743"/>
                    <a:pt x="2620760" y="1209007"/>
                  </a:cubicBezTo>
                  <a:cubicBezTo>
                    <a:pt x="2613496" y="1216271"/>
                    <a:pt x="2603644" y="1220352"/>
                    <a:pt x="2593371" y="1220352"/>
                  </a:cubicBezTo>
                  <a:lnTo>
                    <a:pt x="38734" y="1220352"/>
                  </a:lnTo>
                  <a:cubicBezTo>
                    <a:pt x="28461" y="1220352"/>
                    <a:pt x="18609" y="1216271"/>
                    <a:pt x="11345" y="1209007"/>
                  </a:cubicBezTo>
                  <a:cubicBezTo>
                    <a:pt x="4081" y="1201743"/>
                    <a:pt x="0" y="1191891"/>
                    <a:pt x="0" y="1181618"/>
                  </a:cubicBezTo>
                  <a:lnTo>
                    <a:pt x="0" y="38734"/>
                  </a:lnTo>
                  <a:cubicBezTo>
                    <a:pt x="0" y="17342"/>
                    <a:pt x="17342" y="0"/>
                    <a:pt x="38734" y="0"/>
                  </a:cubicBezTo>
                  <a:close/>
                </a:path>
              </a:pathLst>
            </a:custGeom>
            <a:solidFill>
              <a:srgbClr val="0B6197"/>
            </a:solidFill>
          </p:spPr>
          <p:txBody>
            <a:bodyPr/>
            <a:lstStyle/>
            <a:p>
              <a:endParaRPr lang="en-US"/>
            </a:p>
          </p:txBody>
        </p:sp>
        <p:sp>
          <p:nvSpPr>
            <p:cNvPr id="9" name="TextBox 9"/>
            <p:cNvSpPr txBox="1"/>
            <p:nvPr/>
          </p:nvSpPr>
          <p:spPr>
            <a:xfrm>
              <a:off x="0" y="-85725"/>
              <a:ext cx="2632105" cy="1306077"/>
            </a:xfrm>
            <a:prstGeom prst="rect">
              <a:avLst/>
            </a:prstGeom>
          </p:spPr>
          <p:txBody>
            <a:bodyPr lIns="50800" tIns="50800" rIns="50800" bIns="50800" rtlCol="0" anchor="ctr"/>
            <a:lstStyle/>
            <a:p>
              <a:pPr algn="ctr">
                <a:lnSpc>
                  <a:spcPts val="2800"/>
                </a:lnSpc>
              </a:pPr>
              <a:endParaRPr/>
            </a:p>
          </p:txBody>
        </p:sp>
      </p:grpSp>
      <p:grpSp>
        <p:nvGrpSpPr>
          <p:cNvPr id="10" name="Group 10"/>
          <p:cNvGrpSpPr/>
          <p:nvPr/>
        </p:nvGrpSpPr>
        <p:grpSpPr>
          <a:xfrm>
            <a:off x="14478000" y="3609473"/>
            <a:ext cx="1604342" cy="3086100"/>
            <a:chOff x="0" y="0"/>
            <a:chExt cx="422543" cy="812800"/>
          </a:xfrm>
        </p:grpSpPr>
        <p:sp>
          <p:nvSpPr>
            <p:cNvPr id="11" name="Freeform 11"/>
            <p:cNvSpPr/>
            <p:nvPr/>
          </p:nvSpPr>
          <p:spPr>
            <a:xfrm>
              <a:off x="0" y="0"/>
              <a:ext cx="422543" cy="812800"/>
            </a:xfrm>
            <a:custGeom>
              <a:avLst/>
              <a:gdLst/>
              <a:ahLst/>
              <a:cxnLst/>
              <a:rect l="l" t="t" r="r" b="b"/>
              <a:pathLst>
                <a:path w="422543" h="812800">
                  <a:moveTo>
                    <a:pt x="0" y="0"/>
                  </a:moveTo>
                  <a:lnTo>
                    <a:pt x="422543" y="0"/>
                  </a:lnTo>
                  <a:lnTo>
                    <a:pt x="422543" y="812800"/>
                  </a:lnTo>
                  <a:lnTo>
                    <a:pt x="0" y="812800"/>
                  </a:lnTo>
                  <a:close/>
                </a:path>
              </a:pathLst>
            </a:custGeom>
            <a:ln w="76200" cap="sq">
              <a:solidFill>
                <a:srgbClr val="348DDB"/>
              </a:solidFill>
              <a:prstDash val="solid"/>
              <a:miter/>
            </a:ln>
          </p:spPr>
          <p:txBody>
            <a:bodyPr/>
            <a:lstStyle/>
            <a:p>
              <a:endParaRPr lang="en-US"/>
            </a:p>
          </p:txBody>
        </p:sp>
        <p:sp>
          <p:nvSpPr>
            <p:cNvPr id="12" name="TextBox 12"/>
            <p:cNvSpPr txBox="1"/>
            <p:nvPr/>
          </p:nvSpPr>
          <p:spPr>
            <a:xfrm>
              <a:off x="0" y="-85725"/>
              <a:ext cx="422543" cy="898525"/>
            </a:xfrm>
            <a:prstGeom prst="rect">
              <a:avLst/>
            </a:prstGeom>
          </p:spPr>
          <p:txBody>
            <a:bodyPr lIns="50800" tIns="50800" rIns="50800" bIns="50800" rtlCol="0" anchor="ctr"/>
            <a:lstStyle/>
            <a:p>
              <a:pPr algn="ctr">
                <a:lnSpc>
                  <a:spcPts val="2800"/>
                </a:lnSpc>
              </a:pPr>
              <a:endParaRPr/>
            </a:p>
          </p:txBody>
        </p:sp>
      </p:grpSp>
      <p:sp>
        <p:nvSpPr>
          <p:cNvPr id="13" name="TextBox 13"/>
          <p:cNvSpPr txBox="1"/>
          <p:nvPr/>
        </p:nvSpPr>
        <p:spPr>
          <a:xfrm>
            <a:off x="889590" y="465522"/>
            <a:ext cx="10219386" cy="3020664"/>
          </a:xfrm>
          <a:prstGeom prst="rect">
            <a:avLst/>
          </a:prstGeom>
        </p:spPr>
        <p:txBody>
          <a:bodyPr lIns="0" tIns="0" rIns="0" bIns="0" rtlCol="0" anchor="t">
            <a:spAutoFit/>
          </a:bodyPr>
          <a:lstStyle/>
          <a:p>
            <a:pPr algn="l">
              <a:lnSpc>
                <a:spcPts val="11011"/>
              </a:lnSpc>
            </a:pPr>
            <a:r>
              <a:rPr lang="en-US" sz="10010" dirty="0">
                <a:solidFill>
                  <a:srgbClr val="0B6197"/>
                </a:solidFill>
                <a:latin typeface="Avenir"/>
                <a:ea typeface="Avenir"/>
                <a:cs typeface="Avenir"/>
                <a:sym typeface="Avenir"/>
              </a:rPr>
              <a:t>Patient Demographics </a:t>
            </a:r>
          </a:p>
        </p:txBody>
      </p:sp>
      <p:sp>
        <p:nvSpPr>
          <p:cNvPr id="14" name="TextBox 14"/>
          <p:cNvSpPr txBox="1"/>
          <p:nvPr/>
        </p:nvSpPr>
        <p:spPr>
          <a:xfrm>
            <a:off x="488379" y="4409902"/>
            <a:ext cx="7409216" cy="4400862"/>
          </a:xfrm>
          <a:prstGeom prst="rect">
            <a:avLst/>
          </a:prstGeom>
        </p:spPr>
        <p:txBody>
          <a:bodyPr lIns="0" tIns="0" rIns="0" bIns="0" rtlCol="0" anchor="t">
            <a:spAutoFit/>
          </a:bodyPr>
          <a:lstStyle/>
          <a:p>
            <a:pPr marL="655791" lvl="1" indent="-327896" algn="l">
              <a:lnSpc>
                <a:spcPts val="4252"/>
              </a:lnSpc>
              <a:buFont typeface="Arial"/>
              <a:buChar char="•"/>
            </a:pPr>
            <a:r>
              <a:rPr lang="en-US" sz="3037">
                <a:solidFill>
                  <a:srgbClr val="F6F8F7"/>
                </a:solidFill>
                <a:latin typeface="Avenir"/>
                <a:ea typeface="Avenir"/>
                <a:cs typeface="Avenir"/>
                <a:sym typeface="Avenir"/>
              </a:rPr>
              <a:t>13-day-old neonate</a:t>
            </a:r>
          </a:p>
          <a:p>
            <a:pPr marL="655791" lvl="1" indent="-327896" algn="l">
              <a:lnSpc>
                <a:spcPts val="4252"/>
              </a:lnSpc>
              <a:buFont typeface="Arial"/>
              <a:buChar char="•"/>
            </a:pPr>
            <a:r>
              <a:rPr lang="en-US" sz="3037">
                <a:solidFill>
                  <a:srgbClr val="F6F8F7"/>
                </a:solidFill>
                <a:latin typeface="Avenir"/>
                <a:ea typeface="Avenir"/>
                <a:cs typeface="Avenir"/>
                <a:sym typeface="Avenir"/>
              </a:rPr>
              <a:t>Weight: 2.4 kg</a:t>
            </a:r>
          </a:p>
          <a:p>
            <a:pPr marL="655791" lvl="1" indent="-327896" algn="l">
              <a:lnSpc>
                <a:spcPts val="4252"/>
              </a:lnSpc>
              <a:buFont typeface="Arial"/>
              <a:buChar char="•"/>
            </a:pPr>
            <a:r>
              <a:rPr lang="en-US" sz="3037">
                <a:solidFill>
                  <a:srgbClr val="F6F8F7"/>
                </a:solidFill>
                <a:latin typeface="Avenir"/>
                <a:ea typeface="Avenir"/>
                <a:cs typeface="Avenir"/>
                <a:sym typeface="Avenir"/>
              </a:rPr>
              <a:t>Height: 47 cm</a:t>
            </a:r>
          </a:p>
          <a:p>
            <a:pPr marL="655791" lvl="1" indent="-327896" algn="l">
              <a:lnSpc>
                <a:spcPts val="4252"/>
              </a:lnSpc>
              <a:buFont typeface="Arial"/>
              <a:buChar char="•"/>
            </a:pPr>
            <a:r>
              <a:rPr lang="en-US" sz="3037">
                <a:solidFill>
                  <a:srgbClr val="F6F8F7"/>
                </a:solidFill>
                <a:latin typeface="Avenir"/>
                <a:ea typeface="Avenir"/>
                <a:cs typeface="Avenir"/>
                <a:sym typeface="Avenir"/>
              </a:rPr>
              <a:t>Diagnosis: hypoplastic aortic arch with VSD</a:t>
            </a:r>
          </a:p>
          <a:p>
            <a:pPr marL="655791" lvl="1" indent="-327896" algn="l">
              <a:lnSpc>
                <a:spcPts val="4252"/>
              </a:lnSpc>
              <a:buFont typeface="Arial"/>
              <a:buChar char="•"/>
            </a:pPr>
            <a:r>
              <a:rPr lang="en-US" sz="3037">
                <a:solidFill>
                  <a:srgbClr val="F6F8F7"/>
                </a:solidFill>
                <a:latin typeface="Avenir"/>
                <a:ea typeface="Avenir"/>
                <a:cs typeface="Avenir"/>
                <a:sym typeface="Avenir"/>
              </a:rPr>
              <a:t>Weight under 2.5 kg is a recognized high-risk category in neonatal arch-related surgery</a:t>
            </a:r>
          </a:p>
        </p:txBody>
      </p:sp>
      <p:sp>
        <p:nvSpPr>
          <p:cNvPr id="15" name="Rectangle 14">
            <a:extLst>
              <a:ext uri="{FF2B5EF4-FFF2-40B4-BE49-F238E27FC236}">
                <a16:creationId xmlns:a16="http://schemas.microsoft.com/office/drawing/2014/main" id="{E95988E0-B891-51F8-9907-A4FC3B8AA695}"/>
              </a:ext>
            </a:extLst>
          </p:cNvPr>
          <p:cNvSpPr/>
          <p:nvPr/>
        </p:nvSpPr>
        <p:spPr>
          <a:xfrm rot="18893266">
            <a:off x="10377026" y="3563407"/>
            <a:ext cx="523775" cy="71117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6D3AE3-F882-B125-7238-53110DC9600B}"/>
              </a:ext>
            </a:extLst>
          </p:cNvPr>
          <p:cNvSpPr/>
          <p:nvPr/>
        </p:nvSpPr>
        <p:spPr>
          <a:xfrm rot="18893266">
            <a:off x="12772121" y="1871603"/>
            <a:ext cx="523775" cy="71117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grpSp>
        <p:nvGrpSpPr>
          <p:cNvPr id="2" name="Group 2"/>
          <p:cNvGrpSpPr/>
          <p:nvPr/>
        </p:nvGrpSpPr>
        <p:grpSpPr>
          <a:xfrm>
            <a:off x="0" y="8831400"/>
            <a:ext cx="18288000" cy="3847532"/>
            <a:chOff x="0" y="0"/>
            <a:chExt cx="4816593" cy="1013342"/>
          </a:xfrm>
        </p:grpSpPr>
        <p:sp>
          <p:nvSpPr>
            <p:cNvPr id="3" name="Freeform 3"/>
            <p:cNvSpPr/>
            <p:nvPr/>
          </p:nvSpPr>
          <p:spPr>
            <a:xfrm>
              <a:off x="0" y="0"/>
              <a:ext cx="4816592" cy="1013342"/>
            </a:xfrm>
            <a:custGeom>
              <a:avLst/>
              <a:gdLst/>
              <a:ahLst/>
              <a:cxnLst/>
              <a:rect l="l" t="t" r="r" b="b"/>
              <a:pathLst>
                <a:path w="4816592" h="1013342">
                  <a:moveTo>
                    <a:pt x="21167" y="0"/>
                  </a:moveTo>
                  <a:lnTo>
                    <a:pt x="4795426" y="0"/>
                  </a:lnTo>
                  <a:cubicBezTo>
                    <a:pt x="4801040" y="0"/>
                    <a:pt x="4806423" y="2230"/>
                    <a:pt x="4810393" y="6200"/>
                  </a:cubicBezTo>
                  <a:cubicBezTo>
                    <a:pt x="4814362" y="10169"/>
                    <a:pt x="4816592" y="15553"/>
                    <a:pt x="4816592" y="21167"/>
                  </a:cubicBezTo>
                  <a:lnTo>
                    <a:pt x="4816592" y="992175"/>
                  </a:lnTo>
                  <a:cubicBezTo>
                    <a:pt x="4816592" y="1003865"/>
                    <a:pt x="4807116" y="1013342"/>
                    <a:pt x="4795426" y="1013342"/>
                  </a:cubicBezTo>
                  <a:lnTo>
                    <a:pt x="21167" y="1013342"/>
                  </a:lnTo>
                  <a:cubicBezTo>
                    <a:pt x="9477" y="1013342"/>
                    <a:pt x="0" y="1003865"/>
                    <a:pt x="0" y="992175"/>
                  </a:cubicBezTo>
                  <a:lnTo>
                    <a:pt x="0" y="21167"/>
                  </a:lnTo>
                  <a:cubicBezTo>
                    <a:pt x="0" y="9477"/>
                    <a:pt x="9477" y="0"/>
                    <a:pt x="21167" y="0"/>
                  </a:cubicBezTo>
                  <a:close/>
                </a:path>
              </a:pathLst>
            </a:custGeom>
            <a:solidFill>
              <a:srgbClr val="0B6197"/>
            </a:solidFill>
          </p:spPr>
          <p:txBody>
            <a:bodyPr/>
            <a:lstStyle/>
            <a:p>
              <a:endParaRPr lang="en-US"/>
            </a:p>
          </p:txBody>
        </p:sp>
        <p:sp>
          <p:nvSpPr>
            <p:cNvPr id="4" name="TextBox 4"/>
            <p:cNvSpPr txBox="1"/>
            <p:nvPr/>
          </p:nvSpPr>
          <p:spPr>
            <a:xfrm>
              <a:off x="0" y="-85725"/>
              <a:ext cx="4816593" cy="1099067"/>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693801" y="5232475"/>
            <a:ext cx="16900398" cy="5881369"/>
            <a:chOff x="0" y="0"/>
            <a:chExt cx="2618314" cy="911178"/>
          </a:xfrm>
        </p:grpSpPr>
        <p:sp>
          <p:nvSpPr>
            <p:cNvPr id="6" name="Freeform 6"/>
            <p:cNvSpPr/>
            <p:nvPr/>
          </p:nvSpPr>
          <p:spPr>
            <a:xfrm>
              <a:off x="0" y="0"/>
              <a:ext cx="2618314" cy="911178"/>
            </a:xfrm>
            <a:custGeom>
              <a:avLst/>
              <a:gdLst/>
              <a:ahLst/>
              <a:cxnLst/>
              <a:rect l="l" t="t" r="r" b="b"/>
              <a:pathLst>
                <a:path w="2618314" h="911178">
                  <a:moveTo>
                    <a:pt x="22905" y="0"/>
                  </a:moveTo>
                  <a:lnTo>
                    <a:pt x="2595409" y="0"/>
                  </a:lnTo>
                  <a:cubicBezTo>
                    <a:pt x="2601484" y="0"/>
                    <a:pt x="2607310" y="2413"/>
                    <a:pt x="2611605" y="6709"/>
                  </a:cubicBezTo>
                  <a:cubicBezTo>
                    <a:pt x="2615901" y="11004"/>
                    <a:pt x="2618314" y="16830"/>
                    <a:pt x="2618314" y="22905"/>
                  </a:cubicBezTo>
                  <a:lnTo>
                    <a:pt x="2618314" y="888273"/>
                  </a:lnTo>
                  <a:cubicBezTo>
                    <a:pt x="2618314" y="894348"/>
                    <a:pt x="2615901" y="900174"/>
                    <a:pt x="2611605" y="904469"/>
                  </a:cubicBezTo>
                  <a:cubicBezTo>
                    <a:pt x="2607310" y="908765"/>
                    <a:pt x="2601484" y="911178"/>
                    <a:pt x="2595409" y="911178"/>
                  </a:cubicBezTo>
                  <a:lnTo>
                    <a:pt x="22905" y="911178"/>
                  </a:lnTo>
                  <a:cubicBezTo>
                    <a:pt x="16830" y="911178"/>
                    <a:pt x="11004" y="908765"/>
                    <a:pt x="6709" y="904469"/>
                  </a:cubicBezTo>
                  <a:cubicBezTo>
                    <a:pt x="2413" y="900174"/>
                    <a:pt x="0" y="894348"/>
                    <a:pt x="0" y="888273"/>
                  </a:cubicBezTo>
                  <a:lnTo>
                    <a:pt x="0" y="22905"/>
                  </a:lnTo>
                  <a:cubicBezTo>
                    <a:pt x="0" y="16830"/>
                    <a:pt x="2413" y="11004"/>
                    <a:pt x="6709" y="6709"/>
                  </a:cubicBezTo>
                  <a:cubicBezTo>
                    <a:pt x="11004" y="2413"/>
                    <a:pt x="16830" y="0"/>
                    <a:pt x="22905" y="0"/>
                  </a:cubicBezTo>
                  <a:close/>
                </a:path>
              </a:pathLst>
            </a:custGeom>
            <a:blipFill>
              <a:blip r:embed="rId2"/>
              <a:stretch>
                <a:fillRect l="-3765" r="-3765" b="-51795"/>
              </a:stretch>
            </a:blipFill>
          </p:spPr>
          <p:txBody>
            <a:bodyPr/>
            <a:lstStyle/>
            <a:p>
              <a:endParaRPr lang="en-US"/>
            </a:p>
          </p:txBody>
        </p:sp>
      </p:grpSp>
      <p:grpSp>
        <p:nvGrpSpPr>
          <p:cNvPr id="7" name="Group 7"/>
          <p:cNvGrpSpPr/>
          <p:nvPr/>
        </p:nvGrpSpPr>
        <p:grpSpPr>
          <a:xfrm>
            <a:off x="847721" y="3421964"/>
            <a:ext cx="4993459" cy="4259688"/>
            <a:chOff x="0" y="0"/>
            <a:chExt cx="1040321" cy="887449"/>
          </a:xfrm>
        </p:grpSpPr>
        <p:sp>
          <p:nvSpPr>
            <p:cNvPr id="8" name="Freeform 8"/>
            <p:cNvSpPr/>
            <p:nvPr/>
          </p:nvSpPr>
          <p:spPr>
            <a:xfrm>
              <a:off x="0" y="0"/>
              <a:ext cx="1040321" cy="887449"/>
            </a:xfrm>
            <a:custGeom>
              <a:avLst/>
              <a:gdLst/>
              <a:ahLst/>
              <a:cxnLst/>
              <a:rect l="l" t="t" r="r" b="b"/>
              <a:pathLst>
                <a:path w="1040321" h="887449">
                  <a:moveTo>
                    <a:pt x="77521" y="0"/>
                  </a:moveTo>
                  <a:lnTo>
                    <a:pt x="962800" y="0"/>
                  </a:lnTo>
                  <a:cubicBezTo>
                    <a:pt x="1005614" y="0"/>
                    <a:pt x="1040321" y="34707"/>
                    <a:pt x="1040321" y="77521"/>
                  </a:cubicBezTo>
                  <a:lnTo>
                    <a:pt x="1040321" y="809929"/>
                  </a:lnTo>
                  <a:cubicBezTo>
                    <a:pt x="1040321" y="852742"/>
                    <a:pt x="1005614" y="887449"/>
                    <a:pt x="962800" y="887449"/>
                  </a:cubicBezTo>
                  <a:lnTo>
                    <a:pt x="77521" y="887449"/>
                  </a:lnTo>
                  <a:cubicBezTo>
                    <a:pt x="34707" y="887449"/>
                    <a:pt x="0" y="852742"/>
                    <a:pt x="0" y="809929"/>
                  </a:cubicBezTo>
                  <a:lnTo>
                    <a:pt x="0" y="77521"/>
                  </a:lnTo>
                  <a:cubicBezTo>
                    <a:pt x="0" y="34707"/>
                    <a:pt x="34707" y="0"/>
                    <a:pt x="77521" y="0"/>
                  </a:cubicBezTo>
                  <a:close/>
                </a:path>
              </a:pathLst>
            </a:custGeom>
            <a:solidFill>
              <a:srgbClr val="0B6197"/>
            </a:solidFill>
          </p:spPr>
          <p:txBody>
            <a:bodyPr/>
            <a:lstStyle/>
            <a:p>
              <a:endParaRPr lang="en-US"/>
            </a:p>
          </p:txBody>
        </p:sp>
        <p:sp>
          <p:nvSpPr>
            <p:cNvPr id="9" name="TextBox 9"/>
            <p:cNvSpPr txBox="1"/>
            <p:nvPr/>
          </p:nvSpPr>
          <p:spPr>
            <a:xfrm>
              <a:off x="0" y="-85725"/>
              <a:ext cx="1040321" cy="973174"/>
            </a:xfrm>
            <a:prstGeom prst="rect">
              <a:avLst/>
            </a:prstGeom>
          </p:spPr>
          <p:txBody>
            <a:bodyPr lIns="64220" tIns="64220" rIns="64220" bIns="64220" rtlCol="0" anchor="ctr"/>
            <a:lstStyle/>
            <a:p>
              <a:pPr algn="ctr">
                <a:lnSpc>
                  <a:spcPts val="2800"/>
                </a:lnSpc>
              </a:pPr>
              <a:endParaRPr/>
            </a:p>
          </p:txBody>
        </p:sp>
      </p:grpSp>
      <p:grpSp>
        <p:nvGrpSpPr>
          <p:cNvPr id="10" name="Group 10"/>
          <p:cNvGrpSpPr/>
          <p:nvPr/>
        </p:nvGrpSpPr>
        <p:grpSpPr>
          <a:xfrm>
            <a:off x="6648524" y="3421964"/>
            <a:ext cx="4993459" cy="4259688"/>
            <a:chOff x="0" y="0"/>
            <a:chExt cx="1040321" cy="887449"/>
          </a:xfrm>
        </p:grpSpPr>
        <p:sp>
          <p:nvSpPr>
            <p:cNvPr id="11" name="Freeform 11"/>
            <p:cNvSpPr/>
            <p:nvPr/>
          </p:nvSpPr>
          <p:spPr>
            <a:xfrm>
              <a:off x="0" y="0"/>
              <a:ext cx="1040321" cy="887449"/>
            </a:xfrm>
            <a:custGeom>
              <a:avLst/>
              <a:gdLst/>
              <a:ahLst/>
              <a:cxnLst/>
              <a:rect l="l" t="t" r="r" b="b"/>
              <a:pathLst>
                <a:path w="1040321" h="887449">
                  <a:moveTo>
                    <a:pt x="77521" y="0"/>
                  </a:moveTo>
                  <a:lnTo>
                    <a:pt x="962800" y="0"/>
                  </a:lnTo>
                  <a:cubicBezTo>
                    <a:pt x="1005614" y="0"/>
                    <a:pt x="1040321" y="34707"/>
                    <a:pt x="1040321" y="77521"/>
                  </a:cubicBezTo>
                  <a:lnTo>
                    <a:pt x="1040321" y="809929"/>
                  </a:lnTo>
                  <a:cubicBezTo>
                    <a:pt x="1040321" y="852742"/>
                    <a:pt x="1005614" y="887449"/>
                    <a:pt x="962800" y="887449"/>
                  </a:cubicBezTo>
                  <a:lnTo>
                    <a:pt x="77521" y="887449"/>
                  </a:lnTo>
                  <a:cubicBezTo>
                    <a:pt x="34707" y="887449"/>
                    <a:pt x="0" y="852742"/>
                    <a:pt x="0" y="809929"/>
                  </a:cubicBezTo>
                  <a:lnTo>
                    <a:pt x="0" y="77521"/>
                  </a:lnTo>
                  <a:cubicBezTo>
                    <a:pt x="0" y="34707"/>
                    <a:pt x="34707" y="0"/>
                    <a:pt x="77521" y="0"/>
                  </a:cubicBezTo>
                  <a:close/>
                </a:path>
              </a:pathLst>
            </a:custGeom>
            <a:solidFill>
              <a:srgbClr val="348DDB"/>
            </a:solidFill>
          </p:spPr>
          <p:txBody>
            <a:bodyPr/>
            <a:lstStyle/>
            <a:p>
              <a:endParaRPr lang="en-US"/>
            </a:p>
          </p:txBody>
        </p:sp>
        <p:sp>
          <p:nvSpPr>
            <p:cNvPr id="12" name="TextBox 12"/>
            <p:cNvSpPr txBox="1"/>
            <p:nvPr/>
          </p:nvSpPr>
          <p:spPr>
            <a:xfrm>
              <a:off x="0" y="-85725"/>
              <a:ext cx="1040321" cy="973174"/>
            </a:xfrm>
            <a:prstGeom prst="rect">
              <a:avLst/>
            </a:prstGeom>
          </p:spPr>
          <p:txBody>
            <a:bodyPr lIns="64220" tIns="64220" rIns="64220" bIns="64220" rtlCol="0" anchor="ctr"/>
            <a:lstStyle/>
            <a:p>
              <a:pPr algn="ctr">
                <a:lnSpc>
                  <a:spcPts val="2800"/>
                </a:lnSpc>
              </a:pPr>
              <a:endParaRPr/>
            </a:p>
          </p:txBody>
        </p:sp>
      </p:grpSp>
      <p:grpSp>
        <p:nvGrpSpPr>
          <p:cNvPr id="13" name="Group 13"/>
          <p:cNvGrpSpPr/>
          <p:nvPr/>
        </p:nvGrpSpPr>
        <p:grpSpPr>
          <a:xfrm>
            <a:off x="12448749" y="3421964"/>
            <a:ext cx="4993459" cy="4259688"/>
            <a:chOff x="0" y="0"/>
            <a:chExt cx="1040321" cy="887449"/>
          </a:xfrm>
        </p:grpSpPr>
        <p:sp>
          <p:nvSpPr>
            <p:cNvPr id="14" name="Freeform 14"/>
            <p:cNvSpPr/>
            <p:nvPr/>
          </p:nvSpPr>
          <p:spPr>
            <a:xfrm>
              <a:off x="0" y="0"/>
              <a:ext cx="1040321" cy="887449"/>
            </a:xfrm>
            <a:custGeom>
              <a:avLst/>
              <a:gdLst/>
              <a:ahLst/>
              <a:cxnLst/>
              <a:rect l="l" t="t" r="r" b="b"/>
              <a:pathLst>
                <a:path w="1040321" h="887449">
                  <a:moveTo>
                    <a:pt x="77521" y="0"/>
                  </a:moveTo>
                  <a:lnTo>
                    <a:pt x="962800" y="0"/>
                  </a:lnTo>
                  <a:cubicBezTo>
                    <a:pt x="1005614" y="0"/>
                    <a:pt x="1040321" y="34707"/>
                    <a:pt x="1040321" y="77521"/>
                  </a:cubicBezTo>
                  <a:lnTo>
                    <a:pt x="1040321" y="809929"/>
                  </a:lnTo>
                  <a:cubicBezTo>
                    <a:pt x="1040321" y="852742"/>
                    <a:pt x="1005614" y="887449"/>
                    <a:pt x="962800" y="887449"/>
                  </a:cubicBezTo>
                  <a:lnTo>
                    <a:pt x="77521" y="887449"/>
                  </a:lnTo>
                  <a:cubicBezTo>
                    <a:pt x="34707" y="887449"/>
                    <a:pt x="0" y="852742"/>
                    <a:pt x="0" y="809929"/>
                  </a:cubicBezTo>
                  <a:lnTo>
                    <a:pt x="0" y="77521"/>
                  </a:lnTo>
                  <a:cubicBezTo>
                    <a:pt x="0" y="34707"/>
                    <a:pt x="34707" y="0"/>
                    <a:pt x="77521" y="0"/>
                  </a:cubicBezTo>
                  <a:close/>
                </a:path>
              </a:pathLst>
            </a:custGeom>
            <a:solidFill>
              <a:srgbClr val="0B6197"/>
            </a:solidFill>
          </p:spPr>
          <p:txBody>
            <a:bodyPr/>
            <a:lstStyle/>
            <a:p>
              <a:endParaRPr lang="en-US"/>
            </a:p>
          </p:txBody>
        </p:sp>
        <p:sp>
          <p:nvSpPr>
            <p:cNvPr id="15" name="TextBox 15"/>
            <p:cNvSpPr txBox="1"/>
            <p:nvPr/>
          </p:nvSpPr>
          <p:spPr>
            <a:xfrm>
              <a:off x="0" y="-85725"/>
              <a:ext cx="1040321" cy="973174"/>
            </a:xfrm>
            <a:prstGeom prst="rect">
              <a:avLst/>
            </a:prstGeom>
          </p:spPr>
          <p:txBody>
            <a:bodyPr lIns="64220" tIns="64220" rIns="64220" bIns="64220" rtlCol="0" anchor="ctr"/>
            <a:lstStyle/>
            <a:p>
              <a:pPr algn="ctr">
                <a:lnSpc>
                  <a:spcPts val="2800"/>
                </a:lnSpc>
              </a:pPr>
              <a:endParaRPr/>
            </a:p>
          </p:txBody>
        </p:sp>
      </p:grpSp>
      <p:sp>
        <p:nvSpPr>
          <p:cNvPr id="16" name="TextBox 16"/>
          <p:cNvSpPr txBox="1"/>
          <p:nvPr/>
        </p:nvSpPr>
        <p:spPr>
          <a:xfrm>
            <a:off x="2044095" y="609774"/>
            <a:ext cx="14202317" cy="1466851"/>
          </a:xfrm>
          <a:prstGeom prst="rect">
            <a:avLst/>
          </a:prstGeom>
        </p:spPr>
        <p:txBody>
          <a:bodyPr lIns="0" tIns="0" rIns="0" bIns="0" rtlCol="0" anchor="t">
            <a:spAutoFit/>
          </a:bodyPr>
          <a:lstStyle/>
          <a:p>
            <a:pPr algn="ctr">
              <a:lnSpc>
                <a:spcPts val="9900"/>
              </a:lnSpc>
            </a:pPr>
            <a:r>
              <a:rPr lang="en-US" sz="9000">
                <a:solidFill>
                  <a:srgbClr val="0B6197"/>
                </a:solidFill>
                <a:latin typeface="Avenir"/>
                <a:ea typeface="Avenir"/>
                <a:cs typeface="Avenir"/>
                <a:sym typeface="Avenir"/>
              </a:rPr>
              <a:t>High Risk Profile</a:t>
            </a:r>
          </a:p>
        </p:txBody>
      </p:sp>
      <p:sp>
        <p:nvSpPr>
          <p:cNvPr id="17" name="TextBox 17"/>
          <p:cNvSpPr txBox="1"/>
          <p:nvPr/>
        </p:nvSpPr>
        <p:spPr>
          <a:xfrm>
            <a:off x="6921768" y="4077238"/>
            <a:ext cx="4444465" cy="2639250"/>
          </a:xfrm>
          <a:prstGeom prst="rect">
            <a:avLst/>
          </a:prstGeom>
        </p:spPr>
        <p:txBody>
          <a:bodyPr lIns="0" tIns="0" rIns="0" bIns="0" rtlCol="0" anchor="t">
            <a:spAutoFit/>
          </a:bodyPr>
          <a:lstStyle/>
          <a:p>
            <a:pPr algn="l">
              <a:lnSpc>
                <a:spcPts val="4131"/>
              </a:lnSpc>
            </a:pPr>
            <a:r>
              <a:rPr lang="en-US" sz="2950">
                <a:solidFill>
                  <a:srgbClr val="F6F8F7"/>
                </a:solidFill>
                <a:latin typeface="Avenir"/>
                <a:ea typeface="Avenir"/>
                <a:cs typeface="Avenir"/>
                <a:sym typeface="Avenir"/>
              </a:rPr>
              <a:t>In low-weight neonates, prime volume and transfusion exposure become major perfusion concerns</a:t>
            </a:r>
          </a:p>
        </p:txBody>
      </p:sp>
      <p:sp>
        <p:nvSpPr>
          <p:cNvPr id="18" name="TextBox 18"/>
          <p:cNvSpPr txBox="1"/>
          <p:nvPr/>
        </p:nvSpPr>
        <p:spPr>
          <a:xfrm>
            <a:off x="1163933" y="4131675"/>
            <a:ext cx="4361036" cy="2530375"/>
          </a:xfrm>
          <a:prstGeom prst="rect">
            <a:avLst/>
          </a:prstGeom>
        </p:spPr>
        <p:txBody>
          <a:bodyPr lIns="0" tIns="0" rIns="0" bIns="0" rtlCol="0" anchor="t">
            <a:spAutoFit/>
          </a:bodyPr>
          <a:lstStyle/>
          <a:p>
            <a:pPr algn="l">
              <a:lnSpc>
                <a:spcPts val="3953"/>
              </a:lnSpc>
            </a:pPr>
            <a:r>
              <a:rPr lang="en-US" sz="2823">
                <a:solidFill>
                  <a:srgbClr val="F6F8F7"/>
                </a:solidFill>
                <a:latin typeface="Avenir"/>
                <a:ea typeface="Avenir"/>
                <a:cs typeface="Avenir"/>
                <a:sym typeface="Avenir"/>
              </a:rPr>
              <a:t>Neonates under 2.5 kg have less physiologic reserve and a much smaller circulating blood volume</a:t>
            </a:r>
          </a:p>
        </p:txBody>
      </p:sp>
      <p:sp>
        <p:nvSpPr>
          <p:cNvPr id="19" name="TextBox 19"/>
          <p:cNvSpPr txBox="1"/>
          <p:nvPr/>
        </p:nvSpPr>
        <p:spPr>
          <a:xfrm>
            <a:off x="12718308" y="4032325"/>
            <a:ext cx="4415280" cy="2629725"/>
          </a:xfrm>
          <a:prstGeom prst="rect">
            <a:avLst/>
          </a:prstGeom>
        </p:spPr>
        <p:txBody>
          <a:bodyPr lIns="0" tIns="0" rIns="0" bIns="0" rtlCol="0" anchor="t">
            <a:spAutoFit/>
          </a:bodyPr>
          <a:lstStyle/>
          <a:p>
            <a:pPr algn="l">
              <a:lnSpc>
                <a:spcPts val="3425"/>
              </a:lnSpc>
            </a:pPr>
            <a:r>
              <a:rPr lang="en-US" sz="2446">
                <a:solidFill>
                  <a:srgbClr val="F6F8F7"/>
                </a:solidFill>
                <a:latin typeface="Avenir"/>
                <a:ea typeface="Avenir"/>
                <a:cs typeface="Avenir"/>
                <a:sym typeface="Avenir"/>
              </a:rPr>
              <a:t>Arch obstruction cases in patients ≤2.5 kg are associated with a 10.9% increase in mortality risk VS 4.8% for patients above 2.5kg (Kalfa et al., 2014)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grpSp>
        <p:nvGrpSpPr>
          <p:cNvPr id="2" name="Group 2"/>
          <p:cNvGrpSpPr/>
          <p:nvPr/>
        </p:nvGrpSpPr>
        <p:grpSpPr>
          <a:xfrm>
            <a:off x="1028700" y="9586222"/>
            <a:ext cx="16230600" cy="2523300"/>
            <a:chOff x="0" y="0"/>
            <a:chExt cx="4274726" cy="664573"/>
          </a:xfrm>
        </p:grpSpPr>
        <p:sp>
          <p:nvSpPr>
            <p:cNvPr id="3" name="Freeform 3"/>
            <p:cNvSpPr/>
            <p:nvPr/>
          </p:nvSpPr>
          <p:spPr>
            <a:xfrm>
              <a:off x="0" y="0"/>
              <a:ext cx="4274726" cy="664573"/>
            </a:xfrm>
            <a:custGeom>
              <a:avLst/>
              <a:gdLst/>
              <a:ahLst/>
              <a:cxnLst/>
              <a:rect l="l" t="t" r="r" b="b"/>
              <a:pathLst>
                <a:path w="4274726" h="664573">
                  <a:moveTo>
                    <a:pt x="23850" y="0"/>
                  </a:moveTo>
                  <a:lnTo>
                    <a:pt x="4250876" y="0"/>
                  </a:lnTo>
                  <a:cubicBezTo>
                    <a:pt x="4257201" y="0"/>
                    <a:pt x="4263268" y="2513"/>
                    <a:pt x="4267741" y="6985"/>
                  </a:cubicBezTo>
                  <a:cubicBezTo>
                    <a:pt x="4272213" y="11458"/>
                    <a:pt x="4274726" y="17524"/>
                    <a:pt x="4274726" y="23850"/>
                  </a:cubicBezTo>
                  <a:lnTo>
                    <a:pt x="4274726" y="640723"/>
                  </a:lnTo>
                  <a:cubicBezTo>
                    <a:pt x="4274726" y="647048"/>
                    <a:pt x="4272213" y="653115"/>
                    <a:pt x="4267741" y="657587"/>
                  </a:cubicBezTo>
                  <a:cubicBezTo>
                    <a:pt x="4263268" y="662060"/>
                    <a:pt x="4257201" y="664573"/>
                    <a:pt x="4250876" y="664573"/>
                  </a:cubicBezTo>
                  <a:lnTo>
                    <a:pt x="23850" y="664573"/>
                  </a:lnTo>
                  <a:cubicBezTo>
                    <a:pt x="17524" y="664573"/>
                    <a:pt x="11458" y="662060"/>
                    <a:pt x="6985" y="657587"/>
                  </a:cubicBezTo>
                  <a:cubicBezTo>
                    <a:pt x="2513" y="653115"/>
                    <a:pt x="0" y="647048"/>
                    <a:pt x="0" y="640723"/>
                  </a:cubicBezTo>
                  <a:lnTo>
                    <a:pt x="0" y="23850"/>
                  </a:lnTo>
                  <a:cubicBezTo>
                    <a:pt x="0" y="17524"/>
                    <a:pt x="2513" y="11458"/>
                    <a:pt x="6985" y="6985"/>
                  </a:cubicBezTo>
                  <a:cubicBezTo>
                    <a:pt x="11458" y="2513"/>
                    <a:pt x="17524" y="0"/>
                    <a:pt x="23850" y="0"/>
                  </a:cubicBezTo>
                  <a:close/>
                </a:path>
              </a:pathLst>
            </a:custGeom>
            <a:solidFill>
              <a:srgbClr val="0B6197"/>
            </a:solidFill>
          </p:spPr>
          <p:txBody>
            <a:bodyPr/>
            <a:lstStyle/>
            <a:p>
              <a:endParaRPr lang="en-US"/>
            </a:p>
          </p:txBody>
        </p:sp>
        <p:sp>
          <p:nvSpPr>
            <p:cNvPr id="4" name="TextBox 4"/>
            <p:cNvSpPr txBox="1"/>
            <p:nvPr/>
          </p:nvSpPr>
          <p:spPr>
            <a:xfrm>
              <a:off x="0" y="-85725"/>
              <a:ext cx="4274726" cy="750298"/>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959035" y="797170"/>
            <a:ext cx="8096141" cy="9283674"/>
            <a:chOff x="0" y="0"/>
            <a:chExt cx="6866217" cy="7873346"/>
          </a:xfrm>
        </p:grpSpPr>
        <p:sp>
          <p:nvSpPr>
            <p:cNvPr id="6" name="Freeform 6"/>
            <p:cNvSpPr/>
            <p:nvPr/>
          </p:nvSpPr>
          <p:spPr>
            <a:xfrm>
              <a:off x="0" y="0"/>
              <a:ext cx="6866217" cy="7873347"/>
            </a:xfrm>
            <a:custGeom>
              <a:avLst/>
              <a:gdLst/>
              <a:ahLst/>
              <a:cxnLst/>
              <a:rect l="l" t="t" r="r" b="b"/>
              <a:pathLst>
                <a:path w="6866217" h="7873347">
                  <a:moveTo>
                    <a:pt x="0" y="7474430"/>
                  </a:moveTo>
                  <a:lnTo>
                    <a:pt x="0" y="398916"/>
                  </a:lnTo>
                  <a:cubicBezTo>
                    <a:pt x="0" y="178463"/>
                    <a:pt x="233451" y="0"/>
                    <a:pt x="521832" y="0"/>
                  </a:cubicBezTo>
                  <a:lnTo>
                    <a:pt x="6344384" y="0"/>
                  </a:lnTo>
                  <a:cubicBezTo>
                    <a:pt x="6632766" y="0"/>
                    <a:pt x="6866217" y="179512"/>
                    <a:pt x="6866217" y="398916"/>
                  </a:cubicBezTo>
                  <a:lnTo>
                    <a:pt x="6866217" y="7474430"/>
                  </a:lnTo>
                  <a:cubicBezTo>
                    <a:pt x="6866217" y="7694884"/>
                    <a:pt x="6632766" y="7873347"/>
                    <a:pt x="6344384" y="7873347"/>
                  </a:cubicBezTo>
                  <a:lnTo>
                    <a:pt x="521832" y="7873347"/>
                  </a:lnTo>
                  <a:cubicBezTo>
                    <a:pt x="234825" y="7873347"/>
                    <a:pt x="0" y="7694884"/>
                    <a:pt x="0" y="7474430"/>
                  </a:cubicBezTo>
                  <a:lnTo>
                    <a:pt x="0" y="0"/>
                  </a:lnTo>
                  <a:cubicBezTo>
                    <a:pt x="0" y="0"/>
                    <a:pt x="0" y="7474430"/>
                    <a:pt x="0" y="7474430"/>
                  </a:cubicBezTo>
                  <a:close/>
                </a:path>
              </a:pathLst>
            </a:custGeom>
            <a:blipFill>
              <a:blip r:embed="rId2"/>
              <a:stretch>
                <a:fillRect l="-1672" r="-1672"/>
              </a:stretch>
            </a:blipFill>
          </p:spPr>
          <p:txBody>
            <a:bodyPr/>
            <a:lstStyle/>
            <a:p>
              <a:endParaRPr lang="en-US"/>
            </a:p>
          </p:txBody>
        </p:sp>
      </p:grpSp>
      <p:sp>
        <p:nvSpPr>
          <p:cNvPr id="7" name="TextBox 7"/>
          <p:cNvSpPr txBox="1"/>
          <p:nvPr/>
        </p:nvSpPr>
        <p:spPr>
          <a:xfrm>
            <a:off x="9912304" y="299719"/>
            <a:ext cx="7667734" cy="2416179"/>
          </a:xfrm>
          <a:prstGeom prst="rect">
            <a:avLst/>
          </a:prstGeom>
        </p:spPr>
        <p:txBody>
          <a:bodyPr lIns="0" tIns="0" rIns="0" bIns="0" rtlCol="0" anchor="t">
            <a:spAutoFit/>
          </a:bodyPr>
          <a:lstStyle/>
          <a:p>
            <a:pPr algn="l">
              <a:lnSpc>
                <a:spcPts val="8800"/>
              </a:lnSpc>
            </a:pPr>
            <a:r>
              <a:rPr lang="en-US" sz="8000">
                <a:solidFill>
                  <a:srgbClr val="0B6197"/>
                </a:solidFill>
                <a:latin typeface="Avenir"/>
                <a:ea typeface="Avenir"/>
                <a:cs typeface="Avenir"/>
                <a:sym typeface="Avenir"/>
              </a:rPr>
              <a:t>Perfusion Strategy</a:t>
            </a:r>
          </a:p>
        </p:txBody>
      </p:sp>
      <p:sp>
        <p:nvSpPr>
          <p:cNvPr id="8" name="TextBox 8"/>
          <p:cNvSpPr txBox="1"/>
          <p:nvPr/>
        </p:nvSpPr>
        <p:spPr>
          <a:xfrm>
            <a:off x="9525228" y="3153880"/>
            <a:ext cx="8179138" cy="5183110"/>
          </a:xfrm>
          <a:prstGeom prst="rect">
            <a:avLst/>
          </a:prstGeom>
        </p:spPr>
        <p:txBody>
          <a:bodyPr lIns="0" tIns="0" rIns="0" bIns="0" rtlCol="0" anchor="t">
            <a:spAutoFit/>
          </a:bodyPr>
          <a:lstStyle/>
          <a:p>
            <a:pPr marL="634864" lvl="1" indent="-317432" algn="l">
              <a:lnSpc>
                <a:spcPts val="4116"/>
              </a:lnSpc>
              <a:buFont typeface="Arial"/>
              <a:buChar char="•"/>
            </a:pPr>
            <a:r>
              <a:rPr lang="en-US" sz="2940">
                <a:solidFill>
                  <a:srgbClr val="2A2B35"/>
                </a:solidFill>
                <a:latin typeface="Avenir"/>
                <a:ea typeface="Avenir"/>
                <a:cs typeface="Avenir"/>
                <a:sym typeface="Avenir"/>
              </a:rPr>
              <a:t>Deep hypothermia to 20°C</a:t>
            </a:r>
          </a:p>
          <a:p>
            <a:pPr marL="634864" lvl="1" indent="-317432" algn="l">
              <a:lnSpc>
                <a:spcPts val="4116"/>
              </a:lnSpc>
              <a:buFont typeface="Arial"/>
              <a:buChar char="•"/>
            </a:pPr>
            <a:r>
              <a:rPr lang="en-US" sz="2940">
                <a:solidFill>
                  <a:srgbClr val="2A2B35"/>
                </a:solidFill>
                <a:latin typeface="Avenir"/>
                <a:ea typeface="Avenir"/>
                <a:cs typeface="Avenir"/>
                <a:sym typeface="Avenir"/>
              </a:rPr>
              <a:t>Brief DHCA for arch transition</a:t>
            </a:r>
          </a:p>
          <a:p>
            <a:pPr marL="634864" lvl="1" indent="-317432" algn="l">
              <a:lnSpc>
                <a:spcPts val="4116"/>
              </a:lnSpc>
              <a:buFont typeface="Arial"/>
              <a:buChar char="•"/>
            </a:pPr>
            <a:r>
              <a:rPr lang="en-US" sz="2940">
                <a:solidFill>
                  <a:srgbClr val="2A2B35"/>
                </a:solidFill>
                <a:latin typeface="Avenir"/>
                <a:ea typeface="Avenir"/>
                <a:cs typeface="Avenir"/>
                <a:sym typeface="Avenir"/>
              </a:rPr>
              <a:t>Extended selective cerebral perfusion for brain protection</a:t>
            </a:r>
          </a:p>
          <a:p>
            <a:pPr marL="634864" lvl="1" indent="-317432" algn="l">
              <a:lnSpc>
                <a:spcPts val="4116"/>
              </a:lnSpc>
              <a:buFont typeface="Arial"/>
              <a:buChar char="•"/>
            </a:pPr>
            <a:r>
              <a:rPr lang="en-US" sz="2940">
                <a:solidFill>
                  <a:srgbClr val="2A2B35"/>
                </a:solidFill>
                <a:latin typeface="Avenir"/>
                <a:ea typeface="Avenir"/>
                <a:cs typeface="Avenir"/>
                <a:sym typeface="Avenir"/>
              </a:rPr>
              <a:t>Del Nido cardioplegia for myocardial protection</a:t>
            </a:r>
          </a:p>
          <a:p>
            <a:pPr marL="634864" lvl="1" indent="-317432" algn="l">
              <a:lnSpc>
                <a:spcPts val="4116"/>
              </a:lnSpc>
              <a:buFont typeface="Arial"/>
              <a:buChar char="•"/>
            </a:pPr>
            <a:r>
              <a:rPr lang="en-US" sz="2940">
                <a:solidFill>
                  <a:srgbClr val="2A2B35"/>
                </a:solidFill>
                <a:latin typeface="Avenir"/>
                <a:ea typeface="Avenir"/>
                <a:cs typeface="Avenir"/>
                <a:sym typeface="Avenir"/>
              </a:rPr>
              <a:t>Blood prime with low-volume oxygenator</a:t>
            </a:r>
          </a:p>
          <a:p>
            <a:pPr marL="634864" lvl="1" indent="-317432" algn="l">
              <a:lnSpc>
                <a:spcPts val="4116"/>
              </a:lnSpc>
              <a:buFont typeface="Arial"/>
              <a:buChar char="•"/>
            </a:pPr>
            <a:r>
              <a:rPr lang="en-US" sz="2940">
                <a:solidFill>
                  <a:srgbClr val="2A2B35"/>
                </a:solidFill>
                <a:latin typeface="Avenir"/>
                <a:ea typeface="Avenir"/>
                <a:cs typeface="Avenir"/>
                <a:sym typeface="Avenir"/>
              </a:rPr>
              <a:t>Hemoconcentration and zero-balance ultrafiltration for blood conservation and metabolic control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grpSp>
        <p:nvGrpSpPr>
          <p:cNvPr id="2" name="Group 2"/>
          <p:cNvGrpSpPr/>
          <p:nvPr/>
        </p:nvGrpSpPr>
        <p:grpSpPr>
          <a:xfrm>
            <a:off x="1028700" y="9586222"/>
            <a:ext cx="16230600" cy="2523300"/>
            <a:chOff x="0" y="0"/>
            <a:chExt cx="4274726" cy="664573"/>
          </a:xfrm>
        </p:grpSpPr>
        <p:sp>
          <p:nvSpPr>
            <p:cNvPr id="3" name="Freeform 3"/>
            <p:cNvSpPr/>
            <p:nvPr/>
          </p:nvSpPr>
          <p:spPr>
            <a:xfrm>
              <a:off x="0" y="0"/>
              <a:ext cx="4274726" cy="664573"/>
            </a:xfrm>
            <a:custGeom>
              <a:avLst/>
              <a:gdLst/>
              <a:ahLst/>
              <a:cxnLst/>
              <a:rect l="l" t="t" r="r" b="b"/>
              <a:pathLst>
                <a:path w="4274726" h="664573">
                  <a:moveTo>
                    <a:pt x="23850" y="0"/>
                  </a:moveTo>
                  <a:lnTo>
                    <a:pt x="4250876" y="0"/>
                  </a:lnTo>
                  <a:cubicBezTo>
                    <a:pt x="4257201" y="0"/>
                    <a:pt x="4263268" y="2513"/>
                    <a:pt x="4267741" y="6985"/>
                  </a:cubicBezTo>
                  <a:cubicBezTo>
                    <a:pt x="4272213" y="11458"/>
                    <a:pt x="4274726" y="17524"/>
                    <a:pt x="4274726" y="23850"/>
                  </a:cubicBezTo>
                  <a:lnTo>
                    <a:pt x="4274726" y="640723"/>
                  </a:lnTo>
                  <a:cubicBezTo>
                    <a:pt x="4274726" y="647048"/>
                    <a:pt x="4272213" y="653115"/>
                    <a:pt x="4267741" y="657587"/>
                  </a:cubicBezTo>
                  <a:cubicBezTo>
                    <a:pt x="4263268" y="662060"/>
                    <a:pt x="4257201" y="664573"/>
                    <a:pt x="4250876" y="664573"/>
                  </a:cubicBezTo>
                  <a:lnTo>
                    <a:pt x="23850" y="664573"/>
                  </a:lnTo>
                  <a:cubicBezTo>
                    <a:pt x="17524" y="664573"/>
                    <a:pt x="11458" y="662060"/>
                    <a:pt x="6985" y="657587"/>
                  </a:cubicBezTo>
                  <a:cubicBezTo>
                    <a:pt x="2513" y="653115"/>
                    <a:pt x="0" y="647048"/>
                    <a:pt x="0" y="640723"/>
                  </a:cubicBezTo>
                  <a:lnTo>
                    <a:pt x="0" y="23850"/>
                  </a:lnTo>
                  <a:cubicBezTo>
                    <a:pt x="0" y="17524"/>
                    <a:pt x="2513" y="11458"/>
                    <a:pt x="6985" y="6985"/>
                  </a:cubicBezTo>
                  <a:cubicBezTo>
                    <a:pt x="11458" y="2513"/>
                    <a:pt x="17524" y="0"/>
                    <a:pt x="23850" y="0"/>
                  </a:cubicBezTo>
                  <a:close/>
                </a:path>
              </a:pathLst>
            </a:custGeom>
            <a:solidFill>
              <a:srgbClr val="0B6197"/>
            </a:solidFill>
          </p:spPr>
          <p:txBody>
            <a:bodyPr/>
            <a:lstStyle/>
            <a:p>
              <a:endParaRPr lang="en-US"/>
            </a:p>
          </p:txBody>
        </p:sp>
        <p:sp>
          <p:nvSpPr>
            <p:cNvPr id="4" name="TextBox 4"/>
            <p:cNvSpPr txBox="1"/>
            <p:nvPr/>
          </p:nvSpPr>
          <p:spPr>
            <a:xfrm>
              <a:off x="0" y="-85725"/>
              <a:ext cx="4274726" cy="750298"/>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959035" y="797170"/>
            <a:ext cx="8096141" cy="9283674"/>
            <a:chOff x="0" y="0"/>
            <a:chExt cx="6866217" cy="7873346"/>
          </a:xfrm>
        </p:grpSpPr>
        <p:sp>
          <p:nvSpPr>
            <p:cNvPr id="6" name="Freeform 6"/>
            <p:cNvSpPr/>
            <p:nvPr/>
          </p:nvSpPr>
          <p:spPr>
            <a:xfrm>
              <a:off x="0" y="0"/>
              <a:ext cx="6866217" cy="7873347"/>
            </a:xfrm>
            <a:custGeom>
              <a:avLst/>
              <a:gdLst/>
              <a:ahLst/>
              <a:cxnLst/>
              <a:rect l="l" t="t" r="r" b="b"/>
              <a:pathLst>
                <a:path w="6866217" h="7873347">
                  <a:moveTo>
                    <a:pt x="0" y="7474430"/>
                  </a:moveTo>
                  <a:lnTo>
                    <a:pt x="0" y="398916"/>
                  </a:lnTo>
                  <a:cubicBezTo>
                    <a:pt x="0" y="178463"/>
                    <a:pt x="233451" y="0"/>
                    <a:pt x="521832" y="0"/>
                  </a:cubicBezTo>
                  <a:lnTo>
                    <a:pt x="6344384" y="0"/>
                  </a:lnTo>
                  <a:cubicBezTo>
                    <a:pt x="6632766" y="0"/>
                    <a:pt x="6866217" y="179512"/>
                    <a:pt x="6866217" y="398916"/>
                  </a:cubicBezTo>
                  <a:lnTo>
                    <a:pt x="6866217" y="7474430"/>
                  </a:lnTo>
                  <a:cubicBezTo>
                    <a:pt x="6866217" y="7694884"/>
                    <a:pt x="6632766" y="7873347"/>
                    <a:pt x="6344384" y="7873347"/>
                  </a:cubicBezTo>
                  <a:lnTo>
                    <a:pt x="521832" y="7873347"/>
                  </a:lnTo>
                  <a:cubicBezTo>
                    <a:pt x="234825" y="7873347"/>
                    <a:pt x="0" y="7694884"/>
                    <a:pt x="0" y="7474430"/>
                  </a:cubicBezTo>
                  <a:lnTo>
                    <a:pt x="0" y="0"/>
                  </a:lnTo>
                  <a:cubicBezTo>
                    <a:pt x="0" y="0"/>
                    <a:pt x="0" y="7474430"/>
                    <a:pt x="0" y="7474430"/>
                  </a:cubicBezTo>
                  <a:close/>
                </a:path>
              </a:pathLst>
            </a:custGeom>
            <a:blipFill>
              <a:blip r:embed="rId2"/>
              <a:stretch>
                <a:fillRect l="-7333" r="-7333"/>
              </a:stretch>
            </a:blipFill>
          </p:spPr>
          <p:txBody>
            <a:bodyPr/>
            <a:lstStyle/>
            <a:p>
              <a:endParaRPr lang="en-US"/>
            </a:p>
          </p:txBody>
        </p:sp>
      </p:grpSp>
      <p:sp>
        <p:nvSpPr>
          <p:cNvPr id="7" name="TextBox 7"/>
          <p:cNvSpPr txBox="1"/>
          <p:nvPr/>
        </p:nvSpPr>
        <p:spPr>
          <a:xfrm>
            <a:off x="9912304" y="299719"/>
            <a:ext cx="7667734" cy="3530604"/>
          </a:xfrm>
          <a:prstGeom prst="rect">
            <a:avLst/>
          </a:prstGeom>
        </p:spPr>
        <p:txBody>
          <a:bodyPr lIns="0" tIns="0" rIns="0" bIns="0" rtlCol="0" anchor="t">
            <a:spAutoFit/>
          </a:bodyPr>
          <a:lstStyle/>
          <a:p>
            <a:pPr algn="r">
              <a:lnSpc>
                <a:spcPts val="8800"/>
              </a:lnSpc>
            </a:pPr>
            <a:r>
              <a:rPr lang="en-US" sz="8000">
                <a:solidFill>
                  <a:srgbClr val="0B6197"/>
                </a:solidFill>
                <a:latin typeface="Avenir"/>
                <a:ea typeface="Avenir"/>
                <a:cs typeface="Avenir"/>
                <a:sym typeface="Avenir"/>
              </a:rPr>
              <a:t>Circuit Selection &amp; Priming Strategy</a:t>
            </a:r>
          </a:p>
        </p:txBody>
      </p:sp>
      <p:sp>
        <p:nvSpPr>
          <p:cNvPr id="8" name="TextBox 8"/>
          <p:cNvSpPr txBox="1"/>
          <p:nvPr/>
        </p:nvSpPr>
        <p:spPr>
          <a:xfrm>
            <a:off x="9617151" y="4348874"/>
            <a:ext cx="7642149" cy="4500880"/>
          </a:xfrm>
          <a:prstGeom prst="rect">
            <a:avLst/>
          </a:prstGeom>
        </p:spPr>
        <p:txBody>
          <a:bodyPr lIns="0" tIns="0" rIns="0" bIns="0" rtlCol="0" anchor="t">
            <a:spAutoFit/>
          </a:bodyPr>
          <a:lstStyle/>
          <a:p>
            <a:pPr algn="just">
              <a:lnSpc>
                <a:spcPts val="3920"/>
              </a:lnSpc>
            </a:pPr>
            <a:r>
              <a:rPr lang="en-US" sz="2800" b="1">
                <a:solidFill>
                  <a:srgbClr val="2A2B35"/>
                </a:solidFill>
                <a:latin typeface="Avenir Bold"/>
                <a:ea typeface="Avenir Bold"/>
                <a:cs typeface="Avenir Bold"/>
                <a:sym typeface="Avenir Bold"/>
              </a:rPr>
              <a:t>Oxygenator Selection:</a:t>
            </a:r>
            <a:r>
              <a:rPr lang="en-US" sz="2800">
                <a:solidFill>
                  <a:srgbClr val="2A2B35"/>
                </a:solidFill>
                <a:latin typeface="Avenir"/>
                <a:ea typeface="Avenir"/>
                <a:cs typeface="Avenir"/>
                <a:sym typeface="Avenir"/>
              </a:rPr>
              <a:t> Terumo Capiox FX05.</a:t>
            </a:r>
          </a:p>
          <a:p>
            <a:pPr algn="just">
              <a:lnSpc>
                <a:spcPts val="3920"/>
              </a:lnSpc>
            </a:pPr>
            <a:r>
              <a:rPr lang="en-US" sz="2800">
                <a:solidFill>
                  <a:srgbClr val="2A2B35"/>
                </a:solidFill>
                <a:latin typeface="Avenir"/>
                <a:ea typeface="Avenir"/>
                <a:cs typeface="Avenir"/>
                <a:sym typeface="Avenir"/>
              </a:rPr>
              <a:t>Total static priming volume is only 43 mL. Minimizing circuit surface area directly attenuates the systemic inflammatory response syndrome  routinely triggered by neonatal bypass loops.</a:t>
            </a:r>
          </a:p>
          <a:p>
            <a:pPr algn="just">
              <a:lnSpc>
                <a:spcPts val="3920"/>
              </a:lnSpc>
            </a:pPr>
            <a:endParaRPr lang="en-US" sz="2800">
              <a:solidFill>
                <a:srgbClr val="2A2B35"/>
              </a:solidFill>
              <a:latin typeface="Avenir"/>
              <a:ea typeface="Avenir"/>
              <a:cs typeface="Avenir"/>
              <a:sym typeface="Avenir"/>
            </a:endParaRPr>
          </a:p>
          <a:p>
            <a:pPr algn="just">
              <a:lnSpc>
                <a:spcPts val="3920"/>
              </a:lnSpc>
            </a:pPr>
            <a:r>
              <a:rPr lang="en-US" sz="2800" b="1">
                <a:solidFill>
                  <a:srgbClr val="2A2B35"/>
                </a:solidFill>
                <a:latin typeface="Avenir Bold"/>
                <a:ea typeface="Avenir Bold"/>
                <a:cs typeface="Avenir Bold"/>
                <a:sym typeface="Avenir Bold"/>
              </a:rPr>
              <a:t>Priming: </a:t>
            </a:r>
            <a:r>
              <a:rPr lang="en-US" sz="2800">
                <a:solidFill>
                  <a:srgbClr val="2A2B35"/>
                </a:solidFill>
                <a:latin typeface="Avenir"/>
                <a:ea typeface="Avenir"/>
                <a:cs typeface="Avenir"/>
                <a:sym typeface="Avenir"/>
              </a:rPr>
              <a:t>1 unit of packed red blood cells</a:t>
            </a:r>
          </a:p>
          <a:p>
            <a:pPr algn="just">
              <a:lnSpc>
                <a:spcPts val="3920"/>
              </a:lnSpc>
            </a:pPr>
            <a:endParaRPr lang="en-US" sz="2800">
              <a:solidFill>
                <a:srgbClr val="2A2B35"/>
              </a:solidFill>
              <a:latin typeface="Avenir"/>
              <a:ea typeface="Avenir"/>
              <a:cs typeface="Avenir"/>
              <a:sym typeface="Aveni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grpSp>
        <p:nvGrpSpPr>
          <p:cNvPr id="2" name="Group 2"/>
          <p:cNvGrpSpPr/>
          <p:nvPr/>
        </p:nvGrpSpPr>
        <p:grpSpPr>
          <a:xfrm>
            <a:off x="1028700" y="9586222"/>
            <a:ext cx="16230600" cy="2523300"/>
            <a:chOff x="0" y="0"/>
            <a:chExt cx="4274726" cy="664573"/>
          </a:xfrm>
        </p:grpSpPr>
        <p:sp>
          <p:nvSpPr>
            <p:cNvPr id="3" name="Freeform 3"/>
            <p:cNvSpPr/>
            <p:nvPr/>
          </p:nvSpPr>
          <p:spPr>
            <a:xfrm>
              <a:off x="0" y="0"/>
              <a:ext cx="4274726" cy="664573"/>
            </a:xfrm>
            <a:custGeom>
              <a:avLst/>
              <a:gdLst/>
              <a:ahLst/>
              <a:cxnLst/>
              <a:rect l="l" t="t" r="r" b="b"/>
              <a:pathLst>
                <a:path w="4274726" h="664573">
                  <a:moveTo>
                    <a:pt x="23850" y="0"/>
                  </a:moveTo>
                  <a:lnTo>
                    <a:pt x="4250876" y="0"/>
                  </a:lnTo>
                  <a:cubicBezTo>
                    <a:pt x="4257201" y="0"/>
                    <a:pt x="4263268" y="2513"/>
                    <a:pt x="4267741" y="6985"/>
                  </a:cubicBezTo>
                  <a:cubicBezTo>
                    <a:pt x="4272213" y="11458"/>
                    <a:pt x="4274726" y="17524"/>
                    <a:pt x="4274726" y="23850"/>
                  </a:cubicBezTo>
                  <a:lnTo>
                    <a:pt x="4274726" y="640723"/>
                  </a:lnTo>
                  <a:cubicBezTo>
                    <a:pt x="4274726" y="647048"/>
                    <a:pt x="4272213" y="653115"/>
                    <a:pt x="4267741" y="657587"/>
                  </a:cubicBezTo>
                  <a:cubicBezTo>
                    <a:pt x="4263268" y="662060"/>
                    <a:pt x="4257201" y="664573"/>
                    <a:pt x="4250876" y="664573"/>
                  </a:cubicBezTo>
                  <a:lnTo>
                    <a:pt x="23850" y="664573"/>
                  </a:lnTo>
                  <a:cubicBezTo>
                    <a:pt x="17524" y="664573"/>
                    <a:pt x="11458" y="662060"/>
                    <a:pt x="6985" y="657587"/>
                  </a:cubicBezTo>
                  <a:cubicBezTo>
                    <a:pt x="2513" y="653115"/>
                    <a:pt x="0" y="647048"/>
                    <a:pt x="0" y="640723"/>
                  </a:cubicBezTo>
                  <a:lnTo>
                    <a:pt x="0" y="23850"/>
                  </a:lnTo>
                  <a:cubicBezTo>
                    <a:pt x="0" y="17524"/>
                    <a:pt x="2513" y="11458"/>
                    <a:pt x="6985" y="6985"/>
                  </a:cubicBezTo>
                  <a:cubicBezTo>
                    <a:pt x="11458" y="2513"/>
                    <a:pt x="17524" y="0"/>
                    <a:pt x="23850" y="0"/>
                  </a:cubicBezTo>
                  <a:close/>
                </a:path>
              </a:pathLst>
            </a:custGeom>
            <a:solidFill>
              <a:srgbClr val="0B6197"/>
            </a:solidFill>
          </p:spPr>
          <p:txBody>
            <a:bodyPr/>
            <a:lstStyle/>
            <a:p>
              <a:endParaRPr lang="en-US"/>
            </a:p>
          </p:txBody>
        </p:sp>
        <p:sp>
          <p:nvSpPr>
            <p:cNvPr id="4" name="TextBox 4"/>
            <p:cNvSpPr txBox="1"/>
            <p:nvPr/>
          </p:nvSpPr>
          <p:spPr>
            <a:xfrm>
              <a:off x="0" y="-85725"/>
              <a:ext cx="4274726" cy="750298"/>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448036" y="184718"/>
            <a:ext cx="6864584" cy="9917564"/>
            <a:chOff x="0" y="0"/>
            <a:chExt cx="5821752" cy="8410939"/>
          </a:xfrm>
        </p:grpSpPr>
        <p:sp>
          <p:nvSpPr>
            <p:cNvPr id="6" name="Freeform 6"/>
            <p:cNvSpPr/>
            <p:nvPr/>
          </p:nvSpPr>
          <p:spPr>
            <a:xfrm rot="5400000">
              <a:off x="-1294593" y="1294593"/>
              <a:ext cx="8410939" cy="5821752"/>
            </a:xfrm>
            <a:custGeom>
              <a:avLst/>
              <a:gdLst/>
              <a:ahLst/>
              <a:cxnLst/>
              <a:rect l="l" t="t" r="r" b="b"/>
              <a:pathLst>
                <a:path w="8410939" h="5821752">
                  <a:moveTo>
                    <a:pt x="7984784" y="5821752"/>
                  </a:moveTo>
                  <a:lnTo>
                    <a:pt x="426154" y="5821752"/>
                  </a:lnTo>
                  <a:cubicBezTo>
                    <a:pt x="190647" y="5821752"/>
                    <a:pt x="0" y="5623813"/>
                    <a:pt x="0" y="5379299"/>
                  </a:cubicBezTo>
                  <a:lnTo>
                    <a:pt x="0" y="442454"/>
                  </a:lnTo>
                  <a:cubicBezTo>
                    <a:pt x="0" y="197940"/>
                    <a:pt x="191769" y="0"/>
                    <a:pt x="426154" y="0"/>
                  </a:cubicBezTo>
                  <a:lnTo>
                    <a:pt x="7984784" y="0"/>
                  </a:lnTo>
                  <a:cubicBezTo>
                    <a:pt x="8220290" y="0"/>
                    <a:pt x="8410938" y="197940"/>
                    <a:pt x="8410938" y="442454"/>
                  </a:cubicBezTo>
                  <a:lnTo>
                    <a:pt x="8410938" y="5379299"/>
                  </a:lnTo>
                  <a:cubicBezTo>
                    <a:pt x="8410938" y="5622648"/>
                    <a:pt x="8220290" y="5821752"/>
                    <a:pt x="7984784" y="5821752"/>
                  </a:cubicBezTo>
                  <a:lnTo>
                    <a:pt x="0" y="5821752"/>
                  </a:lnTo>
                  <a:cubicBezTo>
                    <a:pt x="0" y="5821752"/>
                    <a:pt x="7984784" y="5821752"/>
                    <a:pt x="7984784" y="5821752"/>
                  </a:cubicBezTo>
                  <a:close/>
                </a:path>
              </a:pathLst>
            </a:custGeom>
            <a:blipFill>
              <a:blip r:embed="rId2"/>
              <a:stretch>
                <a:fillRect t="-3812" r="-27068" b="-3812"/>
              </a:stretch>
            </a:blipFill>
          </p:spPr>
          <p:txBody>
            <a:bodyPr/>
            <a:lstStyle/>
            <a:p>
              <a:endParaRPr lang="en-US"/>
            </a:p>
          </p:txBody>
        </p:sp>
      </p:grpSp>
      <p:sp>
        <p:nvSpPr>
          <p:cNvPr id="7" name="TextBox 7"/>
          <p:cNvSpPr txBox="1"/>
          <p:nvPr/>
        </p:nvSpPr>
        <p:spPr>
          <a:xfrm>
            <a:off x="9912304" y="299719"/>
            <a:ext cx="7667734" cy="1301754"/>
          </a:xfrm>
          <a:prstGeom prst="rect">
            <a:avLst/>
          </a:prstGeom>
        </p:spPr>
        <p:txBody>
          <a:bodyPr lIns="0" tIns="0" rIns="0" bIns="0" rtlCol="0" anchor="t">
            <a:spAutoFit/>
          </a:bodyPr>
          <a:lstStyle/>
          <a:p>
            <a:pPr algn="r">
              <a:lnSpc>
                <a:spcPts val="8800"/>
              </a:lnSpc>
            </a:pPr>
            <a:r>
              <a:rPr lang="en-US" sz="8000">
                <a:solidFill>
                  <a:srgbClr val="0B6197"/>
                </a:solidFill>
                <a:latin typeface="Avenir"/>
                <a:ea typeface="Avenir"/>
                <a:cs typeface="Avenir"/>
                <a:sym typeface="Avenir"/>
              </a:rPr>
              <a:t>Cannulation</a:t>
            </a:r>
          </a:p>
        </p:txBody>
      </p:sp>
      <p:sp>
        <p:nvSpPr>
          <p:cNvPr id="8" name="TextBox 8"/>
          <p:cNvSpPr txBox="1"/>
          <p:nvPr/>
        </p:nvSpPr>
        <p:spPr>
          <a:xfrm>
            <a:off x="9617905" y="2031759"/>
            <a:ext cx="8256532" cy="6796766"/>
          </a:xfrm>
          <a:prstGeom prst="rect">
            <a:avLst/>
          </a:prstGeom>
        </p:spPr>
        <p:txBody>
          <a:bodyPr lIns="0" tIns="0" rIns="0" bIns="0" rtlCol="0" anchor="t">
            <a:spAutoFit/>
          </a:bodyPr>
          <a:lstStyle/>
          <a:p>
            <a:pPr marL="682417" lvl="1" indent="-341208" algn="l">
              <a:lnSpc>
                <a:spcPts val="4425"/>
              </a:lnSpc>
              <a:buFont typeface="Arial"/>
              <a:buChar char="•"/>
            </a:pPr>
            <a:r>
              <a:rPr lang="en-US" sz="3160">
                <a:solidFill>
                  <a:srgbClr val="2A2B35"/>
                </a:solidFill>
                <a:latin typeface="Avenir"/>
                <a:ea typeface="Avenir"/>
                <a:cs typeface="Avenir"/>
                <a:sym typeface="Avenir"/>
              </a:rPr>
              <a:t>8Fr curved aortic cannula for arterial support</a:t>
            </a:r>
          </a:p>
          <a:p>
            <a:pPr marL="682417" lvl="1" indent="-341208" algn="l">
              <a:lnSpc>
                <a:spcPts val="4425"/>
              </a:lnSpc>
              <a:buFont typeface="Arial"/>
              <a:buChar char="•"/>
            </a:pPr>
            <a:r>
              <a:rPr lang="en-US" sz="3160">
                <a:solidFill>
                  <a:srgbClr val="2A2B35"/>
                </a:solidFill>
                <a:latin typeface="Avenir"/>
                <a:ea typeface="Avenir"/>
                <a:cs typeface="Avenir"/>
                <a:sym typeface="Avenir"/>
              </a:rPr>
              <a:t>6Fr one-piece DLP cannula for selective cerebral perfusion</a:t>
            </a:r>
          </a:p>
          <a:p>
            <a:pPr marL="682417" lvl="1" indent="-341208" algn="l">
              <a:lnSpc>
                <a:spcPts val="4425"/>
              </a:lnSpc>
              <a:buFont typeface="Arial"/>
              <a:buChar char="•"/>
            </a:pPr>
            <a:r>
              <a:rPr lang="en-US" sz="3160">
                <a:solidFill>
                  <a:srgbClr val="2A2B35"/>
                </a:solidFill>
                <a:latin typeface="Avenir"/>
                <a:ea typeface="Avenir"/>
                <a:cs typeface="Avenir"/>
                <a:sym typeface="Avenir"/>
              </a:rPr>
              <a:t>12Fr straight for SVC and 12Fr AMT for IVC venous cannulation</a:t>
            </a:r>
          </a:p>
          <a:p>
            <a:pPr marL="682417" lvl="1" indent="-341208" algn="l">
              <a:lnSpc>
                <a:spcPts val="4425"/>
              </a:lnSpc>
              <a:buFont typeface="Arial"/>
              <a:buChar char="•"/>
            </a:pPr>
            <a:r>
              <a:rPr lang="en-US" sz="3160">
                <a:solidFill>
                  <a:srgbClr val="2A2B35"/>
                </a:solidFill>
                <a:latin typeface="Avenir"/>
                <a:ea typeface="Avenir"/>
                <a:cs typeface="Avenir"/>
                <a:sym typeface="Avenir"/>
              </a:rPr>
              <a:t>The circuit was designed to provide adequate flow in a 2.4 kg neonate while minimizing resistance and trauma</a:t>
            </a:r>
          </a:p>
          <a:p>
            <a:pPr marL="682417" lvl="1" indent="-341208" algn="l">
              <a:lnSpc>
                <a:spcPts val="4425"/>
              </a:lnSpc>
              <a:buFont typeface="Arial"/>
              <a:buChar char="•"/>
            </a:pPr>
            <a:r>
              <a:rPr lang="en-US" sz="3160">
                <a:solidFill>
                  <a:srgbClr val="2A2B35"/>
                </a:solidFill>
                <a:latin typeface="Avenir"/>
                <a:ea typeface="Avenir"/>
                <a:cs typeface="Avenir"/>
                <a:sym typeface="Avenir"/>
              </a:rPr>
              <a:t>Direct selective cerebral perfusion techniques have been reported as safe even in low-birth-weight neonates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grpSp>
        <p:nvGrpSpPr>
          <p:cNvPr id="2" name="Group 2"/>
          <p:cNvGrpSpPr/>
          <p:nvPr/>
        </p:nvGrpSpPr>
        <p:grpSpPr>
          <a:xfrm>
            <a:off x="717938" y="3103394"/>
            <a:ext cx="4006308" cy="6154906"/>
            <a:chOff x="0" y="0"/>
            <a:chExt cx="832175" cy="1278473"/>
          </a:xfrm>
        </p:grpSpPr>
        <p:sp>
          <p:nvSpPr>
            <p:cNvPr id="3" name="Freeform 3"/>
            <p:cNvSpPr/>
            <p:nvPr/>
          </p:nvSpPr>
          <p:spPr>
            <a:xfrm>
              <a:off x="0" y="0"/>
              <a:ext cx="832175" cy="1278473"/>
            </a:xfrm>
            <a:custGeom>
              <a:avLst/>
              <a:gdLst/>
              <a:ahLst/>
              <a:cxnLst/>
              <a:rect l="l" t="t" r="r" b="b"/>
              <a:pathLst>
                <a:path w="832175" h="1278473">
                  <a:moveTo>
                    <a:pt x="96622" y="0"/>
                  </a:moveTo>
                  <a:lnTo>
                    <a:pt x="735553" y="0"/>
                  </a:lnTo>
                  <a:cubicBezTo>
                    <a:pt x="761179" y="0"/>
                    <a:pt x="785755" y="10180"/>
                    <a:pt x="803875" y="28300"/>
                  </a:cubicBezTo>
                  <a:cubicBezTo>
                    <a:pt x="821995" y="46420"/>
                    <a:pt x="832175" y="70996"/>
                    <a:pt x="832175" y="96622"/>
                  </a:cubicBezTo>
                  <a:lnTo>
                    <a:pt x="832175" y="1181852"/>
                  </a:lnTo>
                  <a:cubicBezTo>
                    <a:pt x="832175" y="1207477"/>
                    <a:pt x="821995" y="1232053"/>
                    <a:pt x="803875" y="1250173"/>
                  </a:cubicBezTo>
                  <a:cubicBezTo>
                    <a:pt x="785755" y="1268294"/>
                    <a:pt x="761179" y="1278473"/>
                    <a:pt x="735553" y="1278473"/>
                  </a:cubicBezTo>
                  <a:lnTo>
                    <a:pt x="96622" y="1278473"/>
                  </a:lnTo>
                  <a:cubicBezTo>
                    <a:pt x="70996" y="1278473"/>
                    <a:pt x="46420" y="1268294"/>
                    <a:pt x="28300" y="1250173"/>
                  </a:cubicBezTo>
                  <a:cubicBezTo>
                    <a:pt x="10180" y="1232053"/>
                    <a:pt x="0" y="1207477"/>
                    <a:pt x="0" y="1181852"/>
                  </a:cubicBezTo>
                  <a:lnTo>
                    <a:pt x="0" y="96622"/>
                  </a:lnTo>
                  <a:cubicBezTo>
                    <a:pt x="0" y="70996"/>
                    <a:pt x="10180" y="46420"/>
                    <a:pt x="28300" y="28300"/>
                  </a:cubicBezTo>
                  <a:cubicBezTo>
                    <a:pt x="46420" y="10180"/>
                    <a:pt x="70996" y="0"/>
                    <a:pt x="96622" y="0"/>
                  </a:cubicBezTo>
                  <a:close/>
                </a:path>
              </a:pathLst>
            </a:custGeom>
            <a:solidFill>
              <a:srgbClr val="0B6197"/>
            </a:solidFill>
            <a:ln w="28575" cap="rnd">
              <a:solidFill>
                <a:srgbClr val="F6F8F7"/>
              </a:solidFill>
              <a:prstDash val="solid"/>
              <a:round/>
            </a:ln>
          </p:spPr>
          <p:txBody>
            <a:bodyPr/>
            <a:lstStyle/>
            <a:p>
              <a:endParaRPr lang="en-US"/>
            </a:p>
          </p:txBody>
        </p:sp>
        <p:sp>
          <p:nvSpPr>
            <p:cNvPr id="4" name="TextBox 4"/>
            <p:cNvSpPr txBox="1"/>
            <p:nvPr/>
          </p:nvSpPr>
          <p:spPr>
            <a:xfrm>
              <a:off x="0" y="-85725"/>
              <a:ext cx="832175" cy="1364198"/>
            </a:xfrm>
            <a:prstGeom prst="rect">
              <a:avLst/>
            </a:prstGeom>
          </p:spPr>
          <p:txBody>
            <a:bodyPr lIns="64412" tIns="64412" rIns="64412" bIns="64412" rtlCol="0" anchor="ctr"/>
            <a:lstStyle/>
            <a:p>
              <a:pPr algn="ctr">
                <a:lnSpc>
                  <a:spcPts val="2800"/>
                </a:lnSpc>
              </a:pPr>
              <a:endParaRPr/>
            </a:p>
          </p:txBody>
        </p:sp>
      </p:grpSp>
      <p:grpSp>
        <p:nvGrpSpPr>
          <p:cNvPr id="5" name="Group 5"/>
          <p:cNvGrpSpPr/>
          <p:nvPr/>
        </p:nvGrpSpPr>
        <p:grpSpPr>
          <a:xfrm>
            <a:off x="4895586" y="3103394"/>
            <a:ext cx="4006308" cy="6154906"/>
            <a:chOff x="0" y="0"/>
            <a:chExt cx="832175" cy="1278473"/>
          </a:xfrm>
        </p:grpSpPr>
        <p:sp>
          <p:nvSpPr>
            <p:cNvPr id="6" name="Freeform 6"/>
            <p:cNvSpPr/>
            <p:nvPr/>
          </p:nvSpPr>
          <p:spPr>
            <a:xfrm>
              <a:off x="0" y="0"/>
              <a:ext cx="832175" cy="1278473"/>
            </a:xfrm>
            <a:custGeom>
              <a:avLst/>
              <a:gdLst/>
              <a:ahLst/>
              <a:cxnLst/>
              <a:rect l="l" t="t" r="r" b="b"/>
              <a:pathLst>
                <a:path w="832175" h="1278473">
                  <a:moveTo>
                    <a:pt x="96622" y="0"/>
                  </a:moveTo>
                  <a:lnTo>
                    <a:pt x="735553" y="0"/>
                  </a:lnTo>
                  <a:cubicBezTo>
                    <a:pt x="761179" y="0"/>
                    <a:pt x="785755" y="10180"/>
                    <a:pt x="803875" y="28300"/>
                  </a:cubicBezTo>
                  <a:cubicBezTo>
                    <a:pt x="821995" y="46420"/>
                    <a:pt x="832175" y="70996"/>
                    <a:pt x="832175" y="96622"/>
                  </a:cubicBezTo>
                  <a:lnTo>
                    <a:pt x="832175" y="1181852"/>
                  </a:lnTo>
                  <a:cubicBezTo>
                    <a:pt x="832175" y="1207477"/>
                    <a:pt x="821995" y="1232053"/>
                    <a:pt x="803875" y="1250173"/>
                  </a:cubicBezTo>
                  <a:cubicBezTo>
                    <a:pt x="785755" y="1268294"/>
                    <a:pt x="761179" y="1278473"/>
                    <a:pt x="735553" y="1278473"/>
                  </a:cubicBezTo>
                  <a:lnTo>
                    <a:pt x="96622" y="1278473"/>
                  </a:lnTo>
                  <a:cubicBezTo>
                    <a:pt x="70996" y="1278473"/>
                    <a:pt x="46420" y="1268294"/>
                    <a:pt x="28300" y="1250173"/>
                  </a:cubicBezTo>
                  <a:cubicBezTo>
                    <a:pt x="10180" y="1232053"/>
                    <a:pt x="0" y="1207477"/>
                    <a:pt x="0" y="1181852"/>
                  </a:cubicBezTo>
                  <a:lnTo>
                    <a:pt x="0" y="96622"/>
                  </a:lnTo>
                  <a:cubicBezTo>
                    <a:pt x="0" y="70996"/>
                    <a:pt x="10180" y="46420"/>
                    <a:pt x="28300" y="28300"/>
                  </a:cubicBezTo>
                  <a:cubicBezTo>
                    <a:pt x="46420" y="10180"/>
                    <a:pt x="70996" y="0"/>
                    <a:pt x="96622" y="0"/>
                  </a:cubicBezTo>
                  <a:close/>
                </a:path>
              </a:pathLst>
            </a:custGeom>
            <a:solidFill>
              <a:srgbClr val="348DDB"/>
            </a:solidFill>
            <a:ln w="28575" cap="rnd">
              <a:solidFill>
                <a:srgbClr val="F6F8F7"/>
              </a:solidFill>
              <a:prstDash val="solid"/>
              <a:round/>
            </a:ln>
          </p:spPr>
          <p:txBody>
            <a:bodyPr/>
            <a:lstStyle/>
            <a:p>
              <a:endParaRPr lang="en-US"/>
            </a:p>
          </p:txBody>
        </p:sp>
        <p:sp>
          <p:nvSpPr>
            <p:cNvPr id="7" name="TextBox 7"/>
            <p:cNvSpPr txBox="1"/>
            <p:nvPr/>
          </p:nvSpPr>
          <p:spPr>
            <a:xfrm>
              <a:off x="0" y="-85725"/>
              <a:ext cx="832175" cy="1364198"/>
            </a:xfrm>
            <a:prstGeom prst="rect">
              <a:avLst/>
            </a:prstGeom>
          </p:spPr>
          <p:txBody>
            <a:bodyPr lIns="64412" tIns="64412" rIns="64412" bIns="64412" rtlCol="0" anchor="ctr"/>
            <a:lstStyle/>
            <a:p>
              <a:pPr algn="ctr">
                <a:lnSpc>
                  <a:spcPts val="2800"/>
                </a:lnSpc>
              </a:pPr>
              <a:endParaRPr/>
            </a:p>
          </p:txBody>
        </p:sp>
      </p:grpSp>
      <p:grpSp>
        <p:nvGrpSpPr>
          <p:cNvPr id="8" name="Group 8"/>
          <p:cNvGrpSpPr/>
          <p:nvPr/>
        </p:nvGrpSpPr>
        <p:grpSpPr>
          <a:xfrm>
            <a:off x="9073233" y="3103394"/>
            <a:ext cx="4006308" cy="6154906"/>
            <a:chOff x="0" y="0"/>
            <a:chExt cx="832175" cy="1278473"/>
          </a:xfrm>
        </p:grpSpPr>
        <p:sp>
          <p:nvSpPr>
            <p:cNvPr id="9" name="Freeform 9"/>
            <p:cNvSpPr/>
            <p:nvPr/>
          </p:nvSpPr>
          <p:spPr>
            <a:xfrm>
              <a:off x="0" y="0"/>
              <a:ext cx="832175" cy="1278473"/>
            </a:xfrm>
            <a:custGeom>
              <a:avLst/>
              <a:gdLst/>
              <a:ahLst/>
              <a:cxnLst/>
              <a:rect l="l" t="t" r="r" b="b"/>
              <a:pathLst>
                <a:path w="832175" h="1278473">
                  <a:moveTo>
                    <a:pt x="96622" y="0"/>
                  </a:moveTo>
                  <a:lnTo>
                    <a:pt x="735553" y="0"/>
                  </a:lnTo>
                  <a:cubicBezTo>
                    <a:pt x="761179" y="0"/>
                    <a:pt x="785755" y="10180"/>
                    <a:pt x="803875" y="28300"/>
                  </a:cubicBezTo>
                  <a:cubicBezTo>
                    <a:pt x="821995" y="46420"/>
                    <a:pt x="832175" y="70996"/>
                    <a:pt x="832175" y="96622"/>
                  </a:cubicBezTo>
                  <a:lnTo>
                    <a:pt x="832175" y="1181852"/>
                  </a:lnTo>
                  <a:cubicBezTo>
                    <a:pt x="832175" y="1207477"/>
                    <a:pt x="821995" y="1232053"/>
                    <a:pt x="803875" y="1250173"/>
                  </a:cubicBezTo>
                  <a:cubicBezTo>
                    <a:pt x="785755" y="1268294"/>
                    <a:pt x="761179" y="1278473"/>
                    <a:pt x="735553" y="1278473"/>
                  </a:cubicBezTo>
                  <a:lnTo>
                    <a:pt x="96622" y="1278473"/>
                  </a:lnTo>
                  <a:cubicBezTo>
                    <a:pt x="70996" y="1278473"/>
                    <a:pt x="46420" y="1268294"/>
                    <a:pt x="28300" y="1250173"/>
                  </a:cubicBezTo>
                  <a:cubicBezTo>
                    <a:pt x="10180" y="1232053"/>
                    <a:pt x="0" y="1207477"/>
                    <a:pt x="0" y="1181852"/>
                  </a:cubicBezTo>
                  <a:lnTo>
                    <a:pt x="0" y="96622"/>
                  </a:lnTo>
                  <a:cubicBezTo>
                    <a:pt x="0" y="70996"/>
                    <a:pt x="10180" y="46420"/>
                    <a:pt x="28300" y="28300"/>
                  </a:cubicBezTo>
                  <a:cubicBezTo>
                    <a:pt x="46420" y="10180"/>
                    <a:pt x="70996" y="0"/>
                    <a:pt x="96622" y="0"/>
                  </a:cubicBezTo>
                  <a:close/>
                </a:path>
              </a:pathLst>
            </a:custGeom>
            <a:solidFill>
              <a:srgbClr val="0B6197"/>
            </a:solidFill>
            <a:ln w="28575" cap="rnd">
              <a:solidFill>
                <a:srgbClr val="F6F8F7"/>
              </a:solidFill>
              <a:prstDash val="solid"/>
              <a:round/>
            </a:ln>
          </p:spPr>
          <p:txBody>
            <a:bodyPr/>
            <a:lstStyle/>
            <a:p>
              <a:endParaRPr lang="en-US"/>
            </a:p>
          </p:txBody>
        </p:sp>
        <p:sp>
          <p:nvSpPr>
            <p:cNvPr id="10" name="TextBox 10"/>
            <p:cNvSpPr txBox="1"/>
            <p:nvPr/>
          </p:nvSpPr>
          <p:spPr>
            <a:xfrm>
              <a:off x="0" y="-85725"/>
              <a:ext cx="832175" cy="1364198"/>
            </a:xfrm>
            <a:prstGeom prst="rect">
              <a:avLst/>
            </a:prstGeom>
          </p:spPr>
          <p:txBody>
            <a:bodyPr lIns="64412" tIns="64412" rIns="64412" bIns="64412" rtlCol="0" anchor="ctr"/>
            <a:lstStyle/>
            <a:p>
              <a:pPr algn="ctr">
                <a:lnSpc>
                  <a:spcPts val="2800"/>
                </a:lnSpc>
              </a:pPr>
              <a:endParaRPr/>
            </a:p>
          </p:txBody>
        </p:sp>
      </p:grpSp>
      <p:sp>
        <p:nvSpPr>
          <p:cNvPr id="11" name="TextBox 11"/>
          <p:cNvSpPr txBox="1"/>
          <p:nvPr/>
        </p:nvSpPr>
        <p:spPr>
          <a:xfrm>
            <a:off x="906887" y="4904081"/>
            <a:ext cx="3628410" cy="2447353"/>
          </a:xfrm>
          <a:prstGeom prst="rect">
            <a:avLst/>
          </a:prstGeom>
        </p:spPr>
        <p:txBody>
          <a:bodyPr lIns="0" tIns="0" rIns="0" bIns="0" rtlCol="0" anchor="t">
            <a:spAutoFit/>
          </a:bodyPr>
          <a:lstStyle/>
          <a:p>
            <a:pPr algn="ctr">
              <a:lnSpc>
                <a:spcPts val="4756"/>
              </a:lnSpc>
            </a:pPr>
            <a:r>
              <a:rPr lang="en-US" sz="3397">
                <a:solidFill>
                  <a:srgbClr val="F6F8F7"/>
                </a:solidFill>
                <a:latin typeface="Avenir"/>
                <a:ea typeface="Avenir"/>
                <a:cs typeface="Avenir"/>
                <a:sym typeface="Avenir"/>
              </a:rPr>
              <a:t>Cooling was gradual to 20°C</a:t>
            </a:r>
          </a:p>
          <a:p>
            <a:pPr algn="ctr">
              <a:lnSpc>
                <a:spcPts val="4756"/>
              </a:lnSpc>
            </a:pPr>
            <a:r>
              <a:rPr lang="en-US" sz="3397">
                <a:solidFill>
                  <a:srgbClr val="F6F8F7"/>
                </a:solidFill>
                <a:latin typeface="Avenir"/>
                <a:ea typeface="Avenir"/>
                <a:cs typeface="Avenir"/>
                <a:sym typeface="Avenir"/>
              </a:rPr>
              <a:t>Cooling rate: 1–2°C per minute</a:t>
            </a:r>
          </a:p>
        </p:txBody>
      </p:sp>
      <p:sp>
        <p:nvSpPr>
          <p:cNvPr id="12" name="TextBox 12"/>
          <p:cNvSpPr txBox="1"/>
          <p:nvPr/>
        </p:nvSpPr>
        <p:spPr>
          <a:xfrm>
            <a:off x="5070887" y="3512386"/>
            <a:ext cx="3655706" cy="4669728"/>
          </a:xfrm>
          <a:prstGeom prst="rect">
            <a:avLst/>
          </a:prstGeom>
        </p:spPr>
        <p:txBody>
          <a:bodyPr lIns="0" tIns="0" rIns="0" bIns="0" rtlCol="0" anchor="t">
            <a:spAutoFit/>
          </a:bodyPr>
          <a:lstStyle/>
          <a:p>
            <a:pPr algn="ctr">
              <a:lnSpc>
                <a:spcPts val="4063"/>
              </a:lnSpc>
            </a:pPr>
            <a:endParaRPr/>
          </a:p>
          <a:p>
            <a:pPr algn="ctr">
              <a:lnSpc>
                <a:spcPts val="4063"/>
              </a:lnSpc>
            </a:pPr>
            <a:r>
              <a:rPr lang="en-US" sz="2902">
                <a:solidFill>
                  <a:srgbClr val="F6F8F7"/>
                </a:solidFill>
                <a:latin typeface="Avenir"/>
                <a:ea typeface="Avenir"/>
                <a:cs typeface="Avenir"/>
                <a:sym typeface="Avenir"/>
              </a:rPr>
              <a:t>Alpha-stat management was used during cooling and arrest.</a:t>
            </a:r>
          </a:p>
          <a:p>
            <a:pPr algn="ctr">
              <a:lnSpc>
                <a:spcPts val="4063"/>
              </a:lnSpc>
            </a:pPr>
            <a:r>
              <a:rPr lang="en-US" sz="2902">
                <a:solidFill>
                  <a:srgbClr val="F6F8F7"/>
                </a:solidFill>
                <a:latin typeface="Avenir"/>
                <a:ea typeface="Avenir"/>
                <a:cs typeface="Avenir"/>
                <a:sym typeface="Avenir"/>
              </a:rPr>
              <a:t>Deep hypothermia reduces metabolic demand and supports safe arrest time.</a:t>
            </a:r>
          </a:p>
        </p:txBody>
      </p:sp>
      <p:sp>
        <p:nvSpPr>
          <p:cNvPr id="13" name="TextBox 13"/>
          <p:cNvSpPr txBox="1"/>
          <p:nvPr/>
        </p:nvSpPr>
        <p:spPr>
          <a:xfrm>
            <a:off x="9263844" y="4194775"/>
            <a:ext cx="3512645" cy="3840254"/>
          </a:xfrm>
          <a:prstGeom prst="rect">
            <a:avLst/>
          </a:prstGeom>
        </p:spPr>
        <p:txBody>
          <a:bodyPr lIns="0" tIns="0" rIns="0" bIns="0" rtlCol="0" anchor="t">
            <a:spAutoFit/>
          </a:bodyPr>
          <a:lstStyle/>
          <a:p>
            <a:pPr algn="ctr">
              <a:lnSpc>
                <a:spcPts val="3057"/>
              </a:lnSpc>
            </a:pPr>
            <a:r>
              <a:rPr lang="en-US" sz="2183">
                <a:solidFill>
                  <a:srgbClr val="F6F8F7"/>
                </a:solidFill>
                <a:latin typeface="Avenir"/>
                <a:ea typeface="Avenir"/>
                <a:cs typeface="Avenir"/>
                <a:sym typeface="Avenir"/>
              </a:rPr>
              <a:t>Rewarming was slow to avoid temperature gradients and instability.</a:t>
            </a:r>
          </a:p>
          <a:p>
            <a:pPr algn="ctr">
              <a:lnSpc>
                <a:spcPts val="3057"/>
              </a:lnSpc>
            </a:pPr>
            <a:endParaRPr lang="en-US" sz="2183">
              <a:solidFill>
                <a:srgbClr val="F6F8F7"/>
              </a:solidFill>
              <a:latin typeface="Avenir"/>
              <a:ea typeface="Avenir"/>
              <a:cs typeface="Avenir"/>
              <a:sym typeface="Avenir"/>
            </a:endParaRPr>
          </a:p>
          <a:p>
            <a:pPr algn="ctr">
              <a:lnSpc>
                <a:spcPts val="3057"/>
              </a:lnSpc>
            </a:pPr>
            <a:r>
              <a:rPr lang="en-US" sz="2183">
                <a:solidFill>
                  <a:srgbClr val="F6F8F7"/>
                </a:solidFill>
                <a:latin typeface="Avenir"/>
                <a:ea typeface="Avenir"/>
                <a:cs typeface="Avenir"/>
                <a:sym typeface="Avenir"/>
              </a:rPr>
              <a:t>Neonatal arch surgery has historically relied on deep hypothermia, though newer approaches also support moderate hypothermia with cerebral perfusion.</a:t>
            </a:r>
          </a:p>
        </p:txBody>
      </p:sp>
      <p:sp>
        <p:nvSpPr>
          <p:cNvPr id="14" name="TextBox 14"/>
          <p:cNvSpPr txBox="1"/>
          <p:nvPr/>
        </p:nvSpPr>
        <p:spPr>
          <a:xfrm>
            <a:off x="1985949" y="409669"/>
            <a:ext cx="14316101" cy="2416179"/>
          </a:xfrm>
          <a:prstGeom prst="rect">
            <a:avLst/>
          </a:prstGeom>
        </p:spPr>
        <p:txBody>
          <a:bodyPr lIns="0" tIns="0" rIns="0" bIns="0" rtlCol="0" anchor="t">
            <a:spAutoFit/>
          </a:bodyPr>
          <a:lstStyle/>
          <a:p>
            <a:pPr algn="ctr">
              <a:lnSpc>
                <a:spcPts val="8800"/>
              </a:lnSpc>
            </a:pPr>
            <a:r>
              <a:rPr lang="en-US" sz="8000">
                <a:solidFill>
                  <a:srgbClr val="0B6197"/>
                </a:solidFill>
                <a:latin typeface="Avenir"/>
                <a:ea typeface="Avenir"/>
                <a:cs typeface="Avenir"/>
                <a:sym typeface="Avenir"/>
              </a:rPr>
              <a:t>Temperature Management and DHCA</a:t>
            </a:r>
          </a:p>
        </p:txBody>
      </p:sp>
      <p:grpSp>
        <p:nvGrpSpPr>
          <p:cNvPr id="15" name="Group 15"/>
          <p:cNvGrpSpPr/>
          <p:nvPr/>
        </p:nvGrpSpPr>
        <p:grpSpPr>
          <a:xfrm>
            <a:off x="13250991" y="3116979"/>
            <a:ext cx="4006308" cy="6154906"/>
            <a:chOff x="0" y="0"/>
            <a:chExt cx="832175" cy="1278473"/>
          </a:xfrm>
        </p:grpSpPr>
        <p:sp>
          <p:nvSpPr>
            <p:cNvPr id="16" name="Freeform 16"/>
            <p:cNvSpPr/>
            <p:nvPr/>
          </p:nvSpPr>
          <p:spPr>
            <a:xfrm>
              <a:off x="0" y="0"/>
              <a:ext cx="832175" cy="1278473"/>
            </a:xfrm>
            <a:custGeom>
              <a:avLst/>
              <a:gdLst/>
              <a:ahLst/>
              <a:cxnLst/>
              <a:rect l="l" t="t" r="r" b="b"/>
              <a:pathLst>
                <a:path w="832175" h="1278473">
                  <a:moveTo>
                    <a:pt x="96622" y="0"/>
                  </a:moveTo>
                  <a:lnTo>
                    <a:pt x="735553" y="0"/>
                  </a:lnTo>
                  <a:cubicBezTo>
                    <a:pt x="761179" y="0"/>
                    <a:pt x="785755" y="10180"/>
                    <a:pt x="803875" y="28300"/>
                  </a:cubicBezTo>
                  <a:cubicBezTo>
                    <a:pt x="821995" y="46420"/>
                    <a:pt x="832175" y="70996"/>
                    <a:pt x="832175" y="96622"/>
                  </a:cubicBezTo>
                  <a:lnTo>
                    <a:pt x="832175" y="1181852"/>
                  </a:lnTo>
                  <a:cubicBezTo>
                    <a:pt x="832175" y="1207477"/>
                    <a:pt x="821995" y="1232053"/>
                    <a:pt x="803875" y="1250173"/>
                  </a:cubicBezTo>
                  <a:cubicBezTo>
                    <a:pt x="785755" y="1268294"/>
                    <a:pt x="761179" y="1278473"/>
                    <a:pt x="735553" y="1278473"/>
                  </a:cubicBezTo>
                  <a:lnTo>
                    <a:pt x="96622" y="1278473"/>
                  </a:lnTo>
                  <a:cubicBezTo>
                    <a:pt x="70996" y="1278473"/>
                    <a:pt x="46420" y="1268294"/>
                    <a:pt x="28300" y="1250173"/>
                  </a:cubicBezTo>
                  <a:cubicBezTo>
                    <a:pt x="10180" y="1232053"/>
                    <a:pt x="0" y="1207477"/>
                    <a:pt x="0" y="1181852"/>
                  </a:cubicBezTo>
                  <a:lnTo>
                    <a:pt x="0" y="96622"/>
                  </a:lnTo>
                  <a:cubicBezTo>
                    <a:pt x="0" y="70996"/>
                    <a:pt x="10180" y="46420"/>
                    <a:pt x="28300" y="28300"/>
                  </a:cubicBezTo>
                  <a:cubicBezTo>
                    <a:pt x="46420" y="10180"/>
                    <a:pt x="70996" y="0"/>
                    <a:pt x="96622" y="0"/>
                  </a:cubicBezTo>
                  <a:close/>
                </a:path>
              </a:pathLst>
            </a:custGeom>
            <a:solidFill>
              <a:srgbClr val="348DDB"/>
            </a:solidFill>
            <a:ln w="28575" cap="rnd">
              <a:solidFill>
                <a:srgbClr val="F6F8F7"/>
              </a:solidFill>
              <a:prstDash val="solid"/>
              <a:round/>
            </a:ln>
          </p:spPr>
          <p:txBody>
            <a:bodyPr/>
            <a:lstStyle/>
            <a:p>
              <a:endParaRPr lang="en-US"/>
            </a:p>
          </p:txBody>
        </p:sp>
        <p:sp>
          <p:nvSpPr>
            <p:cNvPr id="17" name="TextBox 17"/>
            <p:cNvSpPr txBox="1"/>
            <p:nvPr/>
          </p:nvSpPr>
          <p:spPr>
            <a:xfrm>
              <a:off x="0" y="-85725"/>
              <a:ext cx="832175" cy="1364198"/>
            </a:xfrm>
            <a:prstGeom prst="rect">
              <a:avLst/>
            </a:prstGeom>
          </p:spPr>
          <p:txBody>
            <a:bodyPr lIns="64412" tIns="64412" rIns="64412" bIns="64412" rtlCol="0" anchor="ctr"/>
            <a:lstStyle/>
            <a:p>
              <a:pPr algn="ctr">
                <a:lnSpc>
                  <a:spcPts val="2800"/>
                </a:lnSpc>
              </a:pPr>
              <a:endParaRPr/>
            </a:p>
          </p:txBody>
        </p:sp>
      </p:grpSp>
      <p:sp>
        <p:nvSpPr>
          <p:cNvPr id="18" name="TextBox 18"/>
          <p:cNvSpPr txBox="1"/>
          <p:nvPr/>
        </p:nvSpPr>
        <p:spPr>
          <a:xfrm>
            <a:off x="13441491" y="4028641"/>
            <a:ext cx="3655706" cy="4610673"/>
          </a:xfrm>
          <a:prstGeom prst="rect">
            <a:avLst/>
          </a:prstGeom>
        </p:spPr>
        <p:txBody>
          <a:bodyPr lIns="0" tIns="0" rIns="0" bIns="0" rtlCol="0" anchor="t">
            <a:spAutoFit/>
          </a:bodyPr>
          <a:lstStyle/>
          <a:p>
            <a:pPr algn="ctr">
              <a:lnSpc>
                <a:spcPts val="3643"/>
              </a:lnSpc>
            </a:pPr>
            <a:r>
              <a:rPr lang="en-US" sz="2602">
                <a:solidFill>
                  <a:srgbClr val="F6F8F7"/>
                </a:solidFill>
                <a:latin typeface="Avenir"/>
                <a:ea typeface="Avenir"/>
                <a:cs typeface="Avenir"/>
                <a:sym typeface="Avenir"/>
              </a:rPr>
              <a:t>DHCA time: 9 minutes</a:t>
            </a:r>
          </a:p>
          <a:p>
            <a:pPr algn="ctr">
              <a:lnSpc>
                <a:spcPts val="3643"/>
              </a:lnSpc>
            </a:pPr>
            <a:endParaRPr lang="en-US" sz="2602">
              <a:solidFill>
                <a:srgbClr val="F6F8F7"/>
              </a:solidFill>
              <a:latin typeface="Avenir"/>
              <a:ea typeface="Avenir"/>
              <a:cs typeface="Avenir"/>
              <a:sym typeface="Avenir"/>
            </a:endParaRPr>
          </a:p>
          <a:p>
            <a:pPr algn="ctr">
              <a:lnSpc>
                <a:spcPts val="3643"/>
              </a:lnSpc>
            </a:pPr>
            <a:r>
              <a:rPr lang="en-US" sz="2602">
                <a:solidFill>
                  <a:srgbClr val="F6F8F7"/>
                </a:solidFill>
                <a:latin typeface="Avenir"/>
                <a:ea typeface="Avenir"/>
                <a:cs typeface="Avenir"/>
                <a:sym typeface="Avenir"/>
              </a:rPr>
              <a:t>Used only briefly for the arch transition</a:t>
            </a:r>
          </a:p>
          <a:p>
            <a:pPr algn="ctr">
              <a:lnSpc>
                <a:spcPts val="3643"/>
              </a:lnSpc>
            </a:pPr>
            <a:endParaRPr lang="en-US" sz="2602">
              <a:solidFill>
                <a:srgbClr val="F6F8F7"/>
              </a:solidFill>
              <a:latin typeface="Avenir"/>
              <a:ea typeface="Avenir"/>
              <a:cs typeface="Avenir"/>
              <a:sym typeface="Avenir"/>
            </a:endParaRPr>
          </a:p>
          <a:p>
            <a:pPr algn="ctr">
              <a:lnSpc>
                <a:spcPts val="3643"/>
              </a:lnSpc>
            </a:pPr>
            <a:r>
              <a:rPr lang="en-US" sz="2602">
                <a:solidFill>
                  <a:srgbClr val="F6F8F7"/>
                </a:solidFill>
                <a:latin typeface="Avenir"/>
                <a:ea typeface="Avenir"/>
                <a:cs typeface="Avenir"/>
                <a:sym typeface="Avenir"/>
              </a:rPr>
              <a:t>Kalfa et al. (2014) supports short DHCA as safe when kept well under prolonged arrest times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8F7"/>
        </a:solidFill>
        <a:effectLst/>
      </p:bgPr>
    </p:bg>
    <p:spTree>
      <p:nvGrpSpPr>
        <p:cNvPr id="1" name=""/>
        <p:cNvGrpSpPr/>
        <p:nvPr/>
      </p:nvGrpSpPr>
      <p:grpSpPr>
        <a:xfrm>
          <a:off x="0" y="0"/>
          <a:ext cx="0" cy="0"/>
          <a:chOff x="0" y="0"/>
          <a:chExt cx="0" cy="0"/>
        </a:xfrm>
      </p:grpSpPr>
      <p:sp>
        <p:nvSpPr>
          <p:cNvPr id="2" name="TextBox 2"/>
          <p:cNvSpPr txBox="1"/>
          <p:nvPr/>
        </p:nvSpPr>
        <p:spPr>
          <a:xfrm>
            <a:off x="4084339" y="502033"/>
            <a:ext cx="10119322" cy="1301754"/>
          </a:xfrm>
          <a:prstGeom prst="rect">
            <a:avLst/>
          </a:prstGeom>
        </p:spPr>
        <p:txBody>
          <a:bodyPr lIns="0" tIns="0" rIns="0" bIns="0" rtlCol="0" anchor="t">
            <a:spAutoFit/>
          </a:bodyPr>
          <a:lstStyle/>
          <a:p>
            <a:pPr algn="r">
              <a:lnSpc>
                <a:spcPts val="8800"/>
              </a:lnSpc>
            </a:pPr>
            <a:r>
              <a:rPr lang="en-US" sz="8000">
                <a:solidFill>
                  <a:srgbClr val="0B6197"/>
                </a:solidFill>
                <a:latin typeface="Avenir"/>
                <a:ea typeface="Avenir"/>
                <a:cs typeface="Avenir"/>
                <a:sym typeface="Avenir"/>
              </a:rPr>
              <a:t>SCP and Cardioplegia</a:t>
            </a:r>
          </a:p>
        </p:txBody>
      </p:sp>
      <p:sp>
        <p:nvSpPr>
          <p:cNvPr id="3" name="TextBox 3"/>
          <p:cNvSpPr txBox="1"/>
          <p:nvPr/>
        </p:nvSpPr>
        <p:spPr>
          <a:xfrm>
            <a:off x="1887008" y="2055476"/>
            <a:ext cx="14513984" cy="8018720"/>
          </a:xfrm>
          <a:prstGeom prst="rect">
            <a:avLst/>
          </a:prstGeom>
        </p:spPr>
        <p:txBody>
          <a:bodyPr lIns="0" tIns="0" rIns="0" bIns="0" rtlCol="0" anchor="t">
            <a:spAutoFit/>
          </a:bodyPr>
          <a:lstStyle/>
          <a:p>
            <a:pPr marL="686085" lvl="1" indent="-343043" algn="l">
              <a:lnSpc>
                <a:spcPts val="4448"/>
              </a:lnSpc>
              <a:buFont typeface="Arial"/>
              <a:buChar char="•"/>
            </a:pPr>
            <a:r>
              <a:rPr lang="en-US" sz="3177">
                <a:solidFill>
                  <a:srgbClr val="2A2B35"/>
                </a:solidFill>
                <a:latin typeface="Avenir"/>
                <a:ea typeface="Avenir"/>
                <a:cs typeface="Avenir"/>
                <a:sym typeface="Avenir"/>
              </a:rPr>
              <a:t>SCP time: 31 minutes</a:t>
            </a:r>
          </a:p>
          <a:p>
            <a:pPr marL="686085" lvl="1" indent="-343043" algn="l">
              <a:lnSpc>
                <a:spcPts val="4448"/>
              </a:lnSpc>
              <a:buFont typeface="Arial"/>
              <a:buChar char="•"/>
            </a:pPr>
            <a:r>
              <a:rPr lang="en-US" sz="3177">
                <a:solidFill>
                  <a:srgbClr val="2A2B35"/>
                </a:solidFill>
                <a:latin typeface="Avenir"/>
                <a:ea typeface="Avenir"/>
                <a:cs typeface="Avenir"/>
                <a:sym typeface="Avenir"/>
              </a:rPr>
              <a:t>Flow target: 50–100 mL/kg/min</a:t>
            </a:r>
          </a:p>
          <a:p>
            <a:pPr marL="686085" lvl="1" indent="-343043" algn="l">
              <a:lnSpc>
                <a:spcPts val="4448"/>
              </a:lnSpc>
              <a:buFont typeface="Arial"/>
              <a:buChar char="•"/>
            </a:pPr>
            <a:r>
              <a:rPr lang="en-US" sz="3177">
                <a:solidFill>
                  <a:srgbClr val="2A2B35"/>
                </a:solidFill>
                <a:latin typeface="Avenir"/>
                <a:ea typeface="Avenir"/>
                <a:cs typeface="Avenir"/>
                <a:sym typeface="Avenir"/>
              </a:rPr>
              <a:t>Radial MAP target: around 50 mmHg</a:t>
            </a:r>
          </a:p>
          <a:p>
            <a:pPr marL="686085" lvl="1" indent="-343043" algn="l">
              <a:lnSpc>
                <a:spcPts val="4448"/>
              </a:lnSpc>
              <a:buFont typeface="Arial"/>
              <a:buChar char="•"/>
            </a:pPr>
            <a:r>
              <a:rPr lang="en-US" sz="3177">
                <a:solidFill>
                  <a:srgbClr val="2A2B35"/>
                </a:solidFill>
                <a:latin typeface="Avenir"/>
                <a:ea typeface="Avenir"/>
                <a:cs typeface="Avenir"/>
                <a:sym typeface="Avenir"/>
              </a:rPr>
              <a:t>NIRS monitored continuously</a:t>
            </a:r>
          </a:p>
          <a:p>
            <a:pPr marL="686085" lvl="1" indent="-343043" algn="l">
              <a:lnSpc>
                <a:spcPts val="4448"/>
              </a:lnSpc>
              <a:buFont typeface="Arial"/>
              <a:buChar char="•"/>
            </a:pPr>
            <a:r>
              <a:rPr lang="en-US" sz="3177">
                <a:solidFill>
                  <a:srgbClr val="2A2B35"/>
                </a:solidFill>
                <a:latin typeface="Avenir"/>
                <a:ea typeface="Avenir"/>
                <a:cs typeface="Avenir"/>
                <a:sym typeface="Avenir"/>
              </a:rPr>
              <a:t>SCP is reported as safe and reproducible in neonatal arch repair, including cases with VSD closure (Luciani et al., 2019)</a:t>
            </a:r>
          </a:p>
          <a:p>
            <a:pPr algn="l">
              <a:lnSpc>
                <a:spcPts val="4448"/>
              </a:lnSpc>
            </a:pPr>
            <a:endParaRPr lang="en-US" sz="3177">
              <a:solidFill>
                <a:srgbClr val="2A2B35"/>
              </a:solidFill>
              <a:latin typeface="Avenir"/>
              <a:ea typeface="Avenir"/>
              <a:cs typeface="Avenir"/>
              <a:sym typeface="Avenir"/>
            </a:endParaRPr>
          </a:p>
          <a:p>
            <a:pPr marL="686085" lvl="1" indent="-343043" algn="l">
              <a:lnSpc>
                <a:spcPts val="4448"/>
              </a:lnSpc>
              <a:buFont typeface="Arial"/>
              <a:buChar char="•"/>
            </a:pPr>
            <a:r>
              <a:rPr lang="en-US" sz="3177">
                <a:solidFill>
                  <a:srgbClr val="2A2B35"/>
                </a:solidFill>
                <a:latin typeface="Avenir"/>
                <a:ea typeface="Avenir"/>
                <a:cs typeface="Avenir"/>
                <a:sym typeface="Avenir"/>
              </a:rPr>
              <a:t>Del Nido cardioplegia used</a:t>
            </a:r>
          </a:p>
          <a:p>
            <a:pPr marL="686085" lvl="1" indent="-343043" algn="l">
              <a:lnSpc>
                <a:spcPts val="4448"/>
              </a:lnSpc>
              <a:buFont typeface="Arial"/>
              <a:buChar char="•"/>
            </a:pPr>
            <a:r>
              <a:rPr lang="en-US" sz="3177">
                <a:solidFill>
                  <a:srgbClr val="2A2B35"/>
                </a:solidFill>
                <a:latin typeface="Avenir"/>
                <a:ea typeface="Avenir"/>
                <a:cs typeface="Avenir"/>
                <a:sym typeface="Avenir"/>
              </a:rPr>
              <a:t>Dose: 60 mL total, or 25 mL/kg</a:t>
            </a:r>
          </a:p>
          <a:p>
            <a:pPr marL="686085" lvl="1" indent="-343043" algn="l">
              <a:lnSpc>
                <a:spcPts val="4448"/>
              </a:lnSpc>
              <a:buFont typeface="Arial"/>
              <a:buChar char="•"/>
            </a:pPr>
            <a:r>
              <a:rPr lang="en-US" sz="3177">
                <a:solidFill>
                  <a:srgbClr val="2A2B35"/>
                </a:solidFill>
                <a:latin typeface="Avenir"/>
                <a:ea typeface="Avenir"/>
                <a:cs typeface="Avenir"/>
                <a:sym typeface="Avenir"/>
              </a:rPr>
              <a:t>Cross-clamp time: 92 minutes</a:t>
            </a:r>
          </a:p>
          <a:p>
            <a:pPr marL="686085" lvl="1" indent="-343043" algn="l">
              <a:lnSpc>
                <a:spcPts val="4448"/>
              </a:lnSpc>
              <a:buFont typeface="Arial"/>
              <a:buChar char="•"/>
            </a:pPr>
            <a:r>
              <a:rPr lang="en-US" sz="3177">
                <a:solidFill>
                  <a:srgbClr val="2A2B35"/>
                </a:solidFill>
                <a:latin typeface="Avenir"/>
                <a:ea typeface="Avenir"/>
                <a:cs typeface="Avenir"/>
                <a:sym typeface="Avenir"/>
              </a:rPr>
              <a:t>Del Nido is associated with less interruption, lower cardioplegia volume and similar outcomes to conventional cardioplegia in infants and neonates (Panigrahi et al., 2018)</a:t>
            </a:r>
          </a:p>
          <a:p>
            <a:pPr algn="l">
              <a:lnSpc>
                <a:spcPts val="4448"/>
              </a:lnSpc>
            </a:pPr>
            <a:endParaRPr lang="en-US" sz="3177">
              <a:solidFill>
                <a:srgbClr val="2A2B35"/>
              </a:solidFill>
              <a:latin typeface="Avenir"/>
              <a:ea typeface="Avenir"/>
              <a:cs typeface="Avenir"/>
              <a:sym typeface="Aveni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1934</Words>
  <Application>Microsoft Macintosh PowerPoint</Application>
  <PresentationFormat>Custom</PresentationFormat>
  <Paragraphs>124</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 MT Pro</vt:lpstr>
      <vt:lpstr>Avenir Bold</vt:lpstr>
      <vt:lpstr>Avenir Light</vt:lpstr>
      <vt:lpstr>Arial</vt:lpstr>
      <vt:lpstr>Avenir</vt:lpstr>
      <vt:lpstr>Calibri</vt:lpstr>
      <vt:lpstr>Arial MT Pro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Perfusion Case Presentation</dc:title>
  <cp:lastModifiedBy>A Anirudhe (22300837)</cp:lastModifiedBy>
  <cp:revision>2</cp:revision>
  <dcterms:created xsi:type="dcterms:W3CDTF">2006-08-16T00:00:00Z</dcterms:created>
  <dcterms:modified xsi:type="dcterms:W3CDTF">2026-06-22T13:46:52Z</dcterms:modified>
  <dc:identifier>DAHMvkkMBFQ</dc:identifier>
</cp:coreProperties>
</file>